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70" r:id="rId3"/>
  </p:sldMasterIdLst>
  <p:notesMasterIdLst>
    <p:notesMasterId r:id="rId79"/>
  </p:notesMasterIdLst>
  <p:sldIdLst>
    <p:sldId id="279" r:id="rId4"/>
    <p:sldId id="259" r:id="rId5"/>
    <p:sldId id="282" r:id="rId6"/>
    <p:sldId id="283" r:id="rId7"/>
    <p:sldId id="284" r:id="rId8"/>
    <p:sldId id="285" r:id="rId9"/>
    <p:sldId id="291" r:id="rId10"/>
    <p:sldId id="287" r:id="rId11"/>
    <p:sldId id="288" r:id="rId12"/>
    <p:sldId id="289" r:id="rId13"/>
    <p:sldId id="290" r:id="rId14"/>
    <p:sldId id="256" r:id="rId15"/>
    <p:sldId id="257" r:id="rId16"/>
    <p:sldId id="258" r:id="rId17"/>
    <p:sldId id="292" r:id="rId18"/>
    <p:sldId id="260" r:id="rId19"/>
    <p:sldId id="293" r:id="rId20"/>
    <p:sldId id="294" r:id="rId21"/>
    <p:sldId id="295" r:id="rId22"/>
    <p:sldId id="296" r:id="rId23"/>
    <p:sldId id="297" r:id="rId24"/>
    <p:sldId id="261" r:id="rId25"/>
    <p:sldId id="298" r:id="rId26"/>
    <p:sldId id="299" r:id="rId27"/>
    <p:sldId id="300" r:id="rId28"/>
    <p:sldId id="301" r:id="rId29"/>
    <p:sldId id="302" r:id="rId30"/>
    <p:sldId id="303" r:id="rId31"/>
    <p:sldId id="304" r:id="rId32"/>
    <p:sldId id="305" r:id="rId33"/>
    <p:sldId id="306" r:id="rId34"/>
    <p:sldId id="307" r:id="rId35"/>
    <p:sldId id="308" r:id="rId36"/>
    <p:sldId id="309" r:id="rId37"/>
    <p:sldId id="310" r:id="rId38"/>
    <p:sldId id="311" r:id="rId39"/>
    <p:sldId id="312" r:id="rId40"/>
    <p:sldId id="313" r:id="rId41"/>
    <p:sldId id="314" r:id="rId42"/>
    <p:sldId id="315" r:id="rId43"/>
    <p:sldId id="316" r:id="rId44"/>
    <p:sldId id="317" r:id="rId45"/>
    <p:sldId id="351" r:id="rId46"/>
    <p:sldId id="352" r:id="rId47"/>
    <p:sldId id="320" r:id="rId48"/>
    <p:sldId id="321" r:id="rId49"/>
    <p:sldId id="322" r:id="rId50"/>
    <p:sldId id="323" r:id="rId51"/>
    <p:sldId id="324" r:id="rId52"/>
    <p:sldId id="325" r:id="rId53"/>
    <p:sldId id="326" r:id="rId54"/>
    <p:sldId id="327" r:id="rId55"/>
    <p:sldId id="328" r:id="rId56"/>
    <p:sldId id="329" r:id="rId57"/>
    <p:sldId id="330" r:id="rId58"/>
    <p:sldId id="331" r:id="rId59"/>
    <p:sldId id="332" r:id="rId60"/>
    <p:sldId id="333" r:id="rId61"/>
    <p:sldId id="334" r:id="rId62"/>
    <p:sldId id="335" r:id="rId63"/>
    <p:sldId id="336" r:id="rId64"/>
    <p:sldId id="337" r:id="rId65"/>
    <p:sldId id="338" r:id="rId66"/>
    <p:sldId id="339" r:id="rId67"/>
    <p:sldId id="353" r:id="rId68"/>
    <p:sldId id="354" r:id="rId69"/>
    <p:sldId id="342" r:id="rId70"/>
    <p:sldId id="343" r:id="rId71"/>
    <p:sldId id="344" r:id="rId72"/>
    <p:sldId id="345" r:id="rId73"/>
    <p:sldId id="346" r:id="rId74"/>
    <p:sldId id="347" r:id="rId75"/>
    <p:sldId id="348" r:id="rId76"/>
    <p:sldId id="349" r:id="rId77"/>
    <p:sldId id="350"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4824"/>
    <a:srgbClr val="B45527"/>
    <a:srgbClr val="EFEFED"/>
    <a:srgbClr val="272727"/>
    <a:srgbClr val="000000"/>
    <a:srgbClr val="F8F3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4" autoAdjust="0"/>
    <p:restoredTop sz="95856" autoAdjust="0"/>
  </p:normalViewPr>
  <p:slideViewPr>
    <p:cSldViewPr snapToGrid="0">
      <p:cViewPr varScale="1">
        <p:scale>
          <a:sx n="127" d="100"/>
          <a:sy n="127" d="100"/>
        </p:scale>
        <p:origin x="3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theme" Target="theme/theme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4013A5-6887-4B11-B976-48D7903F7A9D}" type="datetimeFigureOut">
              <a:rPr lang="en-US" smtClean="0"/>
              <a:t>4/24/26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DCAD67-525A-4CBD-BC44-BB003B5D1025}" type="slidenum">
              <a:rPr lang="en-US" smtClean="0"/>
              <a:t>‹#›</a:t>
            </a:fld>
            <a:endParaRPr lang="en-US"/>
          </a:p>
        </p:txBody>
      </p:sp>
    </p:spTree>
    <p:extLst>
      <p:ext uri="{BB962C8B-B14F-4D97-AF65-F5344CB8AC3E}">
        <p14:creationId xmlns:p14="http://schemas.microsoft.com/office/powerpoint/2010/main" val="2843136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kerning</a:t>
            </a:r>
          </a:p>
        </p:txBody>
      </p:sp>
      <p:sp>
        <p:nvSpPr>
          <p:cNvPr id="4" name="Slide Number Placeholder 3"/>
          <p:cNvSpPr>
            <a:spLocks noGrp="1"/>
          </p:cNvSpPr>
          <p:nvPr>
            <p:ph type="sldNum" sz="quarter" idx="5"/>
          </p:nvPr>
        </p:nvSpPr>
        <p:spPr/>
        <p:txBody>
          <a:bodyPr/>
          <a:lstStyle/>
          <a:p>
            <a:fld id="{C2DCAD67-525A-4CBD-BC44-BB003B5D1025}" type="slidenum">
              <a:rPr lang="en-US" smtClean="0"/>
              <a:t>2</a:t>
            </a:fld>
            <a:endParaRPr lang="en-US"/>
          </a:p>
        </p:txBody>
      </p:sp>
    </p:spTree>
    <p:extLst>
      <p:ext uri="{BB962C8B-B14F-4D97-AF65-F5344CB8AC3E}">
        <p14:creationId xmlns:p14="http://schemas.microsoft.com/office/powerpoint/2010/main" val="1410636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5 minutes</a:t>
            </a:r>
          </a:p>
          <a:p>
            <a:endParaRPr lang="en-US" dirty="0"/>
          </a:p>
          <a:p>
            <a:r>
              <a:rPr lang="en-US" dirty="0"/>
              <a:t>Line spacing exactly 36 pts</a:t>
            </a:r>
          </a:p>
          <a:p>
            <a:endParaRPr lang="en-US" dirty="0"/>
          </a:p>
        </p:txBody>
      </p:sp>
      <p:sp>
        <p:nvSpPr>
          <p:cNvPr id="4" name="Slide Number Placeholder 3"/>
          <p:cNvSpPr>
            <a:spLocks noGrp="1"/>
          </p:cNvSpPr>
          <p:nvPr>
            <p:ph type="sldNum" sz="quarter" idx="5"/>
          </p:nvPr>
        </p:nvSpPr>
        <p:spPr/>
        <p:txBody>
          <a:bodyPr/>
          <a:lstStyle/>
          <a:p>
            <a:fld id="{C2DCAD67-525A-4CBD-BC44-BB003B5D1025}" type="slidenum">
              <a:rPr lang="en-US" smtClean="0"/>
              <a:t>3</a:t>
            </a:fld>
            <a:endParaRPr lang="en-US"/>
          </a:p>
        </p:txBody>
      </p:sp>
    </p:spTree>
    <p:extLst>
      <p:ext uri="{BB962C8B-B14F-4D97-AF65-F5344CB8AC3E}">
        <p14:creationId xmlns:p14="http://schemas.microsoft.com/office/powerpoint/2010/main" val="2552625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DCAD67-525A-4CBD-BC44-BB003B5D1025}" type="slidenum">
              <a:rPr lang="en-US" smtClean="0"/>
              <a:t>4</a:t>
            </a:fld>
            <a:endParaRPr lang="en-US"/>
          </a:p>
        </p:txBody>
      </p:sp>
    </p:spTree>
    <p:extLst>
      <p:ext uri="{BB962C8B-B14F-4D97-AF65-F5344CB8AC3E}">
        <p14:creationId xmlns:p14="http://schemas.microsoft.com/office/powerpoint/2010/main" val="1803042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DCAD67-525A-4CBD-BC44-BB003B5D1025}" type="slidenum">
              <a:rPr lang="en-US" smtClean="0"/>
              <a:t>5</a:t>
            </a:fld>
            <a:endParaRPr lang="en-US"/>
          </a:p>
        </p:txBody>
      </p:sp>
    </p:spTree>
    <p:extLst>
      <p:ext uri="{BB962C8B-B14F-4D97-AF65-F5344CB8AC3E}">
        <p14:creationId xmlns:p14="http://schemas.microsoft.com/office/powerpoint/2010/main" val="4292863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kerning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CAD67-525A-4CBD-BC44-BB003B5D102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0636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2: 5 minutes</a:t>
            </a:r>
          </a:p>
          <a:p>
            <a:endParaRPr lang="en-US" dirty="0"/>
          </a:p>
          <a:p>
            <a:r>
              <a:rPr lang="en-US" dirty="0"/>
              <a:t>Line spacing exactly 36 pts</a:t>
            </a:r>
          </a:p>
          <a:p>
            <a:endParaRPr lang="en-US" dirty="0"/>
          </a:p>
        </p:txBody>
      </p:sp>
      <p:sp>
        <p:nvSpPr>
          <p:cNvPr id="4" name="Slide Number Placeholder 3"/>
          <p:cNvSpPr>
            <a:spLocks noGrp="1"/>
          </p:cNvSpPr>
          <p:nvPr>
            <p:ph type="sldNum" sz="quarter" idx="5"/>
          </p:nvPr>
        </p:nvSpPr>
        <p:spPr/>
        <p:txBody>
          <a:bodyPr/>
          <a:lstStyle/>
          <a:p>
            <a:fld id="{C2DCAD67-525A-4CBD-BC44-BB003B5D1025}" type="slidenum">
              <a:rPr lang="en-US" smtClean="0"/>
              <a:t>8</a:t>
            </a:fld>
            <a:endParaRPr lang="en-US"/>
          </a:p>
        </p:txBody>
      </p:sp>
    </p:spTree>
    <p:extLst>
      <p:ext uri="{BB962C8B-B14F-4D97-AF65-F5344CB8AC3E}">
        <p14:creationId xmlns:p14="http://schemas.microsoft.com/office/powerpoint/2010/main" val="2552625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DCAD67-525A-4CBD-BC44-BB003B5D1025}" type="slidenum">
              <a:rPr lang="en-US" smtClean="0"/>
              <a:t>9</a:t>
            </a:fld>
            <a:endParaRPr lang="en-US"/>
          </a:p>
        </p:txBody>
      </p:sp>
    </p:spTree>
    <p:extLst>
      <p:ext uri="{BB962C8B-B14F-4D97-AF65-F5344CB8AC3E}">
        <p14:creationId xmlns:p14="http://schemas.microsoft.com/office/powerpoint/2010/main" val="1803042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DCAD67-525A-4CBD-BC44-BB003B5D1025}" type="slidenum">
              <a:rPr lang="en-US" smtClean="0"/>
              <a:t>10</a:t>
            </a:fld>
            <a:endParaRPr lang="en-US"/>
          </a:p>
        </p:txBody>
      </p:sp>
    </p:spTree>
    <p:extLst>
      <p:ext uri="{BB962C8B-B14F-4D97-AF65-F5344CB8AC3E}">
        <p14:creationId xmlns:p14="http://schemas.microsoft.com/office/powerpoint/2010/main" val="1632757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DCAD67-525A-4CBD-BC44-BB003B5D1025}" type="slidenum">
              <a:rPr lang="en-US" smtClean="0"/>
              <a:t>11</a:t>
            </a:fld>
            <a:endParaRPr lang="en-US"/>
          </a:p>
        </p:txBody>
      </p:sp>
    </p:spTree>
    <p:extLst>
      <p:ext uri="{BB962C8B-B14F-4D97-AF65-F5344CB8AC3E}">
        <p14:creationId xmlns:p14="http://schemas.microsoft.com/office/powerpoint/2010/main" val="4292863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 name="Google Shape;5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Open kerning</a:t>
            </a:r>
            <a:endParaRPr/>
          </a:p>
        </p:txBody>
      </p:sp>
      <p:sp>
        <p:nvSpPr>
          <p:cNvPr id="56" name="Google Shape;5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 name="Google Shape;6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 name="Google Shape;6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 name="Google Shape;5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Open kerning</a:t>
            </a:r>
            <a:endParaRPr/>
          </a:p>
        </p:txBody>
      </p:sp>
      <p:sp>
        <p:nvSpPr>
          <p:cNvPr id="56" name="Google Shape;5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 name="Google Shape;6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 name="Google Shape;6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4269d1883e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g24269d1883e_0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g24269d1883e_0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4269d1883e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g24269d1883e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g24269d1883e_0_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 name="Google Shape;5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Open kerning</a:t>
            </a:r>
            <a:endParaRPr/>
          </a:p>
        </p:txBody>
      </p:sp>
      <p:sp>
        <p:nvSpPr>
          <p:cNvPr id="56" name="Google Shape;5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 name="Google Shape;6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 name="Google Shape;6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Open kerning</a:t>
            </a:r>
            <a:endParaRPr/>
          </a:p>
        </p:txBody>
      </p:sp>
      <p:sp>
        <p:nvSpPr>
          <p:cNvPr id="55" name="Google Shape;5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 name="Google Shape;6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Google Shape;7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Slide 2: 5 minutes</a:t>
            </a:r>
            <a:endParaRPr/>
          </a:p>
          <a:p>
            <a:pPr marL="0" lvl="0" indent="0" algn="l" rtl="0">
              <a:spcBef>
                <a:spcPts val="0"/>
              </a:spcBef>
              <a:spcAft>
                <a:spcPts val="0"/>
              </a:spcAft>
              <a:buNone/>
            </a:pPr>
            <a:endParaRPr/>
          </a:p>
          <a:p>
            <a:pPr marL="0" lvl="0" indent="0" algn="l" rtl="0">
              <a:spcBef>
                <a:spcPts val="0"/>
              </a:spcBef>
              <a:spcAft>
                <a:spcPts val="0"/>
              </a:spcAft>
              <a:buNone/>
            </a:pPr>
            <a:r>
              <a:rPr lang="en-US"/>
              <a:t>Line spacing exactly 36 pts</a:t>
            </a:r>
            <a:endParaRPr/>
          </a:p>
          <a:p>
            <a:pPr marL="0" lvl="0" indent="0" algn="l" rtl="0">
              <a:spcBef>
                <a:spcPts val="0"/>
              </a:spcBef>
              <a:spcAft>
                <a:spcPts val="0"/>
              </a:spcAft>
              <a:buNone/>
            </a:pPr>
            <a:endParaRPr/>
          </a:p>
        </p:txBody>
      </p:sp>
      <p:sp>
        <p:nvSpPr>
          <p:cNvPr id="79" name="Google Shape;7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Open kerning</a:t>
            </a:r>
            <a:endParaRPr/>
          </a:p>
        </p:txBody>
      </p:sp>
      <p:sp>
        <p:nvSpPr>
          <p:cNvPr id="55" name="Google Shape;5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 name="Google Shape;6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 name="Google Shape;8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 name="Google Shape;5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 name="Google Shape;6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 name="Google Shape;8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Open kerning</a:t>
            </a:r>
            <a:endParaRPr/>
          </a:p>
        </p:txBody>
      </p:sp>
      <p:sp>
        <p:nvSpPr>
          <p:cNvPr id="55" name="Google Shape;5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 name="Google Shape;6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 name="Google Shape;78;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Open kerning</a:t>
            </a:r>
            <a:endParaRPr/>
          </a:p>
        </p:txBody>
      </p:sp>
      <p:sp>
        <p:nvSpPr>
          <p:cNvPr id="55" name="Google Shape;5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Slide 2: 5 minutes</a:t>
            </a:r>
            <a:endParaRPr/>
          </a:p>
          <a:p>
            <a:pPr marL="0" lvl="0" indent="0" algn="l" rtl="0">
              <a:spcBef>
                <a:spcPts val="0"/>
              </a:spcBef>
              <a:spcAft>
                <a:spcPts val="0"/>
              </a:spcAft>
              <a:buNone/>
            </a:pPr>
            <a:endParaRPr/>
          </a:p>
          <a:p>
            <a:pPr marL="0" lvl="0" indent="0" algn="l" rtl="0">
              <a:spcBef>
                <a:spcPts val="0"/>
              </a:spcBef>
              <a:spcAft>
                <a:spcPts val="0"/>
              </a:spcAft>
              <a:buNone/>
            </a:pPr>
            <a:r>
              <a:rPr lang="en-US"/>
              <a:t>Line spacing exactly 36 pts</a:t>
            </a:r>
            <a:endParaRPr/>
          </a:p>
          <a:p>
            <a:pPr marL="0" lvl="0" indent="0" algn="l" rtl="0">
              <a:spcBef>
                <a:spcPts val="0"/>
              </a:spcBef>
              <a:spcAft>
                <a:spcPts val="0"/>
              </a:spcAft>
              <a:buNone/>
            </a:pPr>
            <a:endParaRPr/>
          </a:p>
        </p:txBody>
      </p:sp>
      <p:sp>
        <p:nvSpPr>
          <p:cNvPr id="62" name="Google Shape;6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Slide 2: 5 minutes</a:t>
            </a:r>
            <a:endParaRPr/>
          </a:p>
          <a:p>
            <a:pPr marL="0" lvl="0" indent="0" algn="l" rtl="0">
              <a:spcBef>
                <a:spcPts val="0"/>
              </a:spcBef>
              <a:spcAft>
                <a:spcPts val="0"/>
              </a:spcAft>
              <a:buNone/>
            </a:pPr>
            <a:endParaRPr/>
          </a:p>
          <a:p>
            <a:pPr marL="0" lvl="0" indent="0" algn="l" rtl="0">
              <a:spcBef>
                <a:spcPts val="0"/>
              </a:spcBef>
              <a:spcAft>
                <a:spcPts val="0"/>
              </a:spcAft>
              <a:buNone/>
            </a:pPr>
            <a:r>
              <a:rPr lang="en-US"/>
              <a:t>Line spacing exactly 36 pts</a:t>
            </a:r>
            <a:endParaRPr/>
          </a:p>
          <a:p>
            <a:pPr marL="0" lvl="0" indent="0" algn="l" rtl="0">
              <a:spcBef>
                <a:spcPts val="0"/>
              </a:spcBef>
              <a:spcAft>
                <a:spcPts val="0"/>
              </a:spcAft>
              <a:buNone/>
            </a:pPr>
            <a:endParaRPr/>
          </a:p>
        </p:txBody>
      </p:sp>
      <p:sp>
        <p:nvSpPr>
          <p:cNvPr id="81" name="Google Shape;8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 name="Google Shape;5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 name="Google Shape;6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58</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Open kerning</a:t>
            </a:r>
            <a:endParaRPr/>
          </a:p>
        </p:txBody>
      </p:sp>
      <p:sp>
        <p:nvSpPr>
          <p:cNvPr id="55" name="Google Shape;5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 name="Google Shape;6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 name="Google Shape;7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 name="Google Shape;7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Open kerning</a:t>
            </a:r>
            <a:endParaRPr/>
          </a:p>
        </p:txBody>
      </p:sp>
      <p:sp>
        <p:nvSpPr>
          <p:cNvPr id="55" name="Google Shape;5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 name="Google Shape;6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67</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 name="Google Shape;8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 name="Google Shape;8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68</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69</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 name="Google Shape;54;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 name="Google Shape;55;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 name="Google Shape;6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0" name="Google Shape;10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94482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4F5B03F-66B5-FB02-2290-01FD2D1BDBC5}"/>
              </a:ext>
            </a:extLst>
          </p:cNvPr>
          <p:cNvSpPr/>
          <p:nvPr userDrawn="1"/>
        </p:nvSpPr>
        <p:spPr>
          <a:xfrm>
            <a:off x="0" y="0"/>
            <a:ext cx="12192000" cy="1805915"/>
          </a:xfrm>
          <a:prstGeom prst="rect">
            <a:avLst/>
          </a:prstGeom>
          <a:solidFill>
            <a:srgbClr val="743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F00DEBBE-219E-4AD1-99B6-BDC4341FE97C}"/>
              </a:ext>
            </a:extLst>
          </p:cNvPr>
          <p:cNvSpPr>
            <a:spLocks noGrp="1"/>
          </p:cNvSpPr>
          <p:nvPr>
            <p:ph type="sldNum" sz="quarter" idx="12"/>
          </p:nvPr>
        </p:nvSpPr>
        <p:spPr/>
        <p:txBody>
          <a:bodyPr/>
          <a:lstStyle/>
          <a:p>
            <a:r>
              <a:rPr lang="en-US" dirty="0">
                <a:solidFill>
                  <a:schemeClr val="bg1">
                    <a:alpha val="76000"/>
                  </a:schemeClr>
                </a:solidFill>
                <a:latin typeface="Arial" panose="020B0604020202020204" pitchFamily="34" charset="0"/>
                <a:cs typeface="Arial" panose="020B0604020202020204" pitchFamily="34" charset="0"/>
              </a:rPr>
              <a:t>© Juliet Funt Group</a:t>
            </a:r>
          </a:p>
          <a:p>
            <a:endParaRPr lang="en-US" dirty="0"/>
          </a:p>
        </p:txBody>
      </p:sp>
      <p:grpSp>
        <p:nvGrpSpPr>
          <p:cNvPr id="8" name="Group 7">
            <a:extLst>
              <a:ext uri="{FF2B5EF4-FFF2-40B4-BE49-F238E27FC236}">
                <a16:creationId xmlns:a16="http://schemas.microsoft.com/office/drawing/2014/main" id="{CEF3B82F-A91B-BB7A-95B7-D4D6A4D9450C}"/>
              </a:ext>
            </a:extLst>
          </p:cNvPr>
          <p:cNvGrpSpPr/>
          <p:nvPr userDrawn="1"/>
        </p:nvGrpSpPr>
        <p:grpSpPr>
          <a:xfrm>
            <a:off x="1830266" y="460736"/>
            <a:ext cx="5686669" cy="1202212"/>
            <a:chOff x="3111501" y="486136"/>
            <a:chExt cx="5686669" cy="1202212"/>
          </a:xfrm>
        </p:grpSpPr>
        <p:sp>
          <p:nvSpPr>
            <p:cNvPr id="9" name="Google Shape;138;p16">
              <a:extLst>
                <a:ext uri="{FF2B5EF4-FFF2-40B4-BE49-F238E27FC236}">
                  <a16:creationId xmlns:a16="http://schemas.microsoft.com/office/drawing/2014/main" id="{62DCEE61-CEAF-B0B9-270B-8B841E3B42CD}"/>
                </a:ext>
              </a:extLst>
            </p:cNvPr>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400" b="1" dirty="0">
                  <a:solidFill>
                    <a:srgbClr val="C8845E"/>
                  </a:solidFill>
                  <a:latin typeface="Arial"/>
                  <a:ea typeface="Arial"/>
                  <a:cs typeface="Arial"/>
                  <a:sym typeface="Arial"/>
                </a:rPr>
                <a:t>ACCOUNTABILITY HUDDLE</a:t>
              </a:r>
              <a:endParaRPr lang="en-US" sz="2400" b="1" i="0" u="none" strike="noStrike" cap="none" dirty="0">
                <a:solidFill>
                  <a:srgbClr val="C8845E"/>
                </a:solidFill>
                <a:latin typeface="Arial"/>
                <a:ea typeface="Arial"/>
                <a:cs typeface="Arial"/>
                <a:sym typeface="Arial"/>
              </a:endParaRPr>
            </a:p>
          </p:txBody>
        </p:sp>
        <p:pic>
          <p:nvPicPr>
            <p:cNvPr id="10" name="Picture 9">
              <a:extLst>
                <a:ext uri="{FF2B5EF4-FFF2-40B4-BE49-F238E27FC236}">
                  <a16:creationId xmlns:a16="http://schemas.microsoft.com/office/drawing/2014/main" id="{0DCCC6F2-CB1B-4865-C34D-A5A1403EF602}"/>
                </a:ext>
              </a:extLst>
            </p:cNvPr>
            <p:cNvPicPr>
              <a:picLocks noChangeAspect="1"/>
            </p:cNvPicPr>
            <p:nvPr/>
          </p:nvPicPr>
          <p:blipFill rotWithShape="1">
            <a:blip r:embed="rId2">
              <a:extLst>
                <a:ext uri="{28A0092B-C50C-407E-A947-70E740481C1C}">
                  <a14:useLocalDpi xmlns:a14="http://schemas.microsoft.com/office/drawing/2010/main" val="0"/>
                </a:ext>
              </a:extLst>
            </a:blip>
            <a:srcRect l="24249" r="23108"/>
            <a:stretch/>
          </p:blipFill>
          <p:spPr>
            <a:xfrm>
              <a:off x="3111501" y="486136"/>
              <a:ext cx="1168400" cy="1202212"/>
            </a:xfrm>
            <a:prstGeom prst="rect">
              <a:avLst/>
            </a:prstGeom>
          </p:spPr>
        </p:pic>
      </p:grpSp>
      <p:sp>
        <p:nvSpPr>
          <p:cNvPr id="17" name="Text Placeholder 16">
            <a:extLst>
              <a:ext uri="{FF2B5EF4-FFF2-40B4-BE49-F238E27FC236}">
                <a16:creationId xmlns:a16="http://schemas.microsoft.com/office/drawing/2014/main" id="{4FD4313B-E99D-646D-BB8D-1CAF62F86028}"/>
              </a:ext>
            </a:extLst>
          </p:cNvPr>
          <p:cNvSpPr>
            <a:spLocks noGrp="1"/>
          </p:cNvSpPr>
          <p:nvPr>
            <p:ph type="body" sz="quarter" idx="13" hasCustomPrompt="1"/>
          </p:nvPr>
        </p:nvSpPr>
        <p:spPr>
          <a:xfrm>
            <a:off x="3321916" y="3175350"/>
            <a:ext cx="8870084" cy="2232025"/>
          </a:xfrm>
        </p:spPr>
        <p:txBody>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1200" cap="none" spc="0" normalizeH="0" baseline="0" noProof="0" dirty="0">
                <a:ln>
                  <a:noFill/>
                </a:ln>
                <a:solidFill>
                  <a:prstClr val="white"/>
                </a:solidFill>
                <a:effectLst/>
                <a:uLnTx/>
                <a:uFillTx/>
                <a:latin typeface="Arial"/>
                <a:ea typeface="Arial"/>
                <a:cs typeface="Arial"/>
                <a:sym typeface="Arial"/>
              </a:rPr>
              <a:t>EMAIL: CLARITY, </a:t>
            </a:r>
          </a:p>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1200" cap="none" spc="0" normalizeH="0" baseline="0" noProof="0" dirty="0">
                <a:ln>
                  <a:noFill/>
                </a:ln>
                <a:solidFill>
                  <a:prstClr val="white"/>
                </a:solidFill>
                <a:effectLst/>
                <a:uLnTx/>
                <a:uFillTx/>
                <a:latin typeface="Arial"/>
                <a:ea typeface="Arial"/>
                <a:cs typeface="Arial"/>
                <a:sym typeface="Arial"/>
              </a:rPr>
              <a:t>BREVITY, PUNCH </a:t>
            </a:r>
          </a:p>
        </p:txBody>
      </p:sp>
      <p:sp>
        <p:nvSpPr>
          <p:cNvPr id="19" name="Text Placeholder 18">
            <a:extLst>
              <a:ext uri="{FF2B5EF4-FFF2-40B4-BE49-F238E27FC236}">
                <a16:creationId xmlns:a16="http://schemas.microsoft.com/office/drawing/2014/main" id="{CCBABDC6-56AA-A5C5-3B7F-24E8DCE77361}"/>
              </a:ext>
            </a:extLst>
          </p:cNvPr>
          <p:cNvSpPr>
            <a:spLocks noGrp="1"/>
          </p:cNvSpPr>
          <p:nvPr>
            <p:ph type="body" sz="quarter" idx="14" hasCustomPrompt="1"/>
          </p:nvPr>
        </p:nvSpPr>
        <p:spPr>
          <a:xfrm>
            <a:off x="3321916" y="2688541"/>
            <a:ext cx="8870084" cy="479425"/>
          </a:xfrm>
        </p:spPr>
        <p:txBody>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1200" cap="none" spc="0" normalizeH="0" baseline="0" noProof="0" dirty="0">
                <a:ln>
                  <a:noFill/>
                </a:ln>
                <a:solidFill>
                  <a:prstClr val="white"/>
                </a:solidFill>
                <a:effectLst/>
                <a:uLnTx/>
                <a:uFillTx/>
                <a:latin typeface="Arial"/>
                <a:ea typeface="Arial"/>
                <a:cs typeface="Arial"/>
                <a:sym typeface="Arial"/>
              </a:rPr>
              <a:t>LESSON XX</a:t>
            </a:r>
            <a:endParaRPr kumimoji="0" lang="en-US" sz="1800" b="0" i="0" u="none" strike="noStrike" kern="1200" cap="none" spc="0" normalizeH="0" baseline="0" noProof="0" dirty="0">
              <a:ln>
                <a:noFill/>
              </a:ln>
              <a:solidFill>
                <a:prstClr val="white"/>
              </a:solidFill>
              <a:effectLst/>
              <a:uLnTx/>
              <a:uFillTx/>
              <a:latin typeface="Arial"/>
              <a:ea typeface="Arial"/>
              <a:cs typeface="Arial"/>
              <a:sym typeface="Arial"/>
            </a:endParaRPr>
          </a:p>
        </p:txBody>
      </p:sp>
    </p:spTree>
    <p:extLst>
      <p:ext uri="{BB962C8B-B14F-4D97-AF65-F5344CB8AC3E}">
        <p14:creationId xmlns:p14="http://schemas.microsoft.com/office/powerpoint/2010/main" val="4108746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524CC-419B-45BB-A419-3F4577229CBB}"/>
              </a:ext>
            </a:extLst>
          </p:cNvPr>
          <p:cNvSpPr>
            <a:spLocks noGrp="1"/>
          </p:cNvSpPr>
          <p:nvPr>
            <p:ph type="ctrTitle"/>
          </p:nvPr>
        </p:nvSpPr>
        <p:spPr>
          <a:xfrm>
            <a:off x="4270916" y="1122363"/>
            <a:ext cx="6397083" cy="2387600"/>
          </a:xfrm>
        </p:spPr>
        <p:txBody>
          <a:bodyPr anchor="ctr">
            <a:normAutofit/>
          </a:bodyPr>
          <a:lstStyle>
            <a:lvl1pPr algn="ctr">
              <a:defRPr sz="4400" b="1" cap="all" spc="700" baseline="0">
                <a:solidFill>
                  <a:srgbClr val="000000"/>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D3B24E86-82BE-4094-903E-82EA7344F8D6}"/>
              </a:ext>
            </a:extLst>
          </p:cNvPr>
          <p:cNvSpPr>
            <a:spLocks noGrp="1"/>
          </p:cNvSpPr>
          <p:nvPr>
            <p:ph type="subTitle" idx="1" hasCustomPrompt="1"/>
          </p:nvPr>
        </p:nvSpPr>
        <p:spPr>
          <a:xfrm>
            <a:off x="4270916" y="3602038"/>
            <a:ext cx="6397084" cy="1655762"/>
          </a:xfrm>
        </p:spPr>
        <p:txBody>
          <a:bodyPr>
            <a:normAutofit/>
          </a:bodyPr>
          <a:lstStyle>
            <a:lvl1pPr marL="0" indent="0" algn="ctr">
              <a:buNone/>
              <a:defRPr sz="2000" b="0" cap="all" spc="700" baseline="0">
                <a:solidFill>
                  <a:srgbClr val="00000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DC35174F-A0D9-49E9-8FDF-4D59418F95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0DEBBE-219E-4AD1-99B6-BDC4341FE97C}"/>
              </a:ext>
            </a:extLst>
          </p:cNvPr>
          <p:cNvSpPr>
            <a:spLocks noGrp="1"/>
          </p:cNvSpPr>
          <p:nvPr>
            <p:ph type="sldNum" sz="quarter" idx="12"/>
          </p:nvPr>
        </p:nvSpPr>
        <p:spPr/>
        <p:txBody>
          <a:bodyPr/>
          <a:lstStyle/>
          <a:p>
            <a:fld id="{D8237DD2-F865-475C-9D86-89CF2D0973D6}" type="slidenum">
              <a:rPr lang="en-US" smtClean="0"/>
              <a:t>‹#›</a:t>
            </a:fld>
            <a:endParaRPr lang="en-US"/>
          </a:p>
        </p:txBody>
      </p:sp>
    </p:spTree>
    <p:extLst>
      <p:ext uri="{BB962C8B-B14F-4D97-AF65-F5344CB8AC3E}">
        <p14:creationId xmlns:p14="http://schemas.microsoft.com/office/powerpoint/2010/main" val="2016080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02B2D-8C0C-400C-96C3-7D6BE189881A}"/>
              </a:ext>
            </a:extLst>
          </p:cNvPr>
          <p:cNvSpPr>
            <a:spLocks noGrp="1"/>
          </p:cNvSpPr>
          <p:nvPr>
            <p:ph type="title" hasCustomPrompt="1"/>
          </p:nvPr>
        </p:nvSpPr>
        <p:spPr>
          <a:xfrm>
            <a:off x="2410119" y="1668544"/>
            <a:ext cx="7371762" cy="559472"/>
          </a:xfrm>
        </p:spPr>
        <p:txBody>
          <a:bodyPr>
            <a:normAutofit/>
          </a:bodyPr>
          <a:lstStyle>
            <a:lvl1pPr>
              <a:defRPr sz="2000" b="1" cap="all" baseline="0">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2000" b="1" dirty="0">
                <a:solidFill>
                  <a:srgbClr val="944823"/>
                </a:solidFill>
                <a:latin typeface="Arial" panose="020B0604020202020204" pitchFamily="34" charset="0"/>
                <a:cs typeface="Arial" panose="020B0604020202020204" pitchFamily="34" charset="0"/>
              </a:rPr>
              <a:t>click here to edit master title styles</a:t>
            </a:r>
            <a:endParaRPr lang="en-US" dirty="0"/>
          </a:p>
        </p:txBody>
      </p:sp>
      <p:sp>
        <p:nvSpPr>
          <p:cNvPr id="3" name="Content Placeholder 2">
            <a:extLst>
              <a:ext uri="{FF2B5EF4-FFF2-40B4-BE49-F238E27FC236}">
                <a16:creationId xmlns:a16="http://schemas.microsoft.com/office/drawing/2014/main" id="{E77E7F3D-310A-4CF6-AD12-B1158CEF866E}"/>
              </a:ext>
            </a:extLst>
          </p:cNvPr>
          <p:cNvSpPr>
            <a:spLocks noGrp="1"/>
          </p:cNvSpPr>
          <p:nvPr>
            <p:ph idx="1"/>
          </p:nvPr>
        </p:nvSpPr>
        <p:spPr>
          <a:xfrm>
            <a:off x="2410119" y="2237441"/>
            <a:ext cx="7371762" cy="3499751"/>
          </a:xfrm>
        </p:spPr>
        <p:txBody>
          <a:bodyPr>
            <a:normAutofit/>
          </a:bodyPr>
          <a:lstStyle>
            <a:lvl1pPr>
              <a:defRPr sz="1800">
                <a:latin typeface="Arial" panose="020B0604020202020204" pitchFamily="34" charset="0"/>
                <a:cs typeface="Arial" panose="020B0604020202020204" pitchFamily="34" charset="0"/>
              </a:defRPr>
            </a:lvl1pPr>
            <a:lvl2pPr>
              <a:defRPr sz="16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200">
                <a:latin typeface="Arial" panose="020B0604020202020204" pitchFamily="34" charset="0"/>
                <a:cs typeface="Arial" panose="020B0604020202020204" pitchFamily="34" charset="0"/>
              </a:defRPr>
            </a:lvl4pPr>
            <a:lvl5pPr>
              <a:defRPr sz="12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E87B2E4-6162-4B74-AE41-549B43A2DAB1}"/>
              </a:ext>
            </a:extLst>
          </p:cNvPr>
          <p:cNvSpPr>
            <a:spLocks noGrp="1"/>
          </p:cNvSpPr>
          <p:nvPr>
            <p:ph type="dt" sz="half" idx="10"/>
          </p:nvPr>
        </p:nvSpPr>
        <p:spPr/>
        <p:txBody>
          <a:bodyPr/>
          <a:lstStyle/>
          <a:p>
            <a:fld id="{B8CA43BC-E203-485C-9580-2325AED23A11}" type="datetimeFigureOut">
              <a:rPr lang="en-US" smtClean="0"/>
              <a:t>4/24/26</a:t>
            </a:fld>
            <a:endParaRPr lang="en-US"/>
          </a:p>
        </p:txBody>
      </p:sp>
      <p:sp>
        <p:nvSpPr>
          <p:cNvPr id="5" name="Footer Placeholder 4">
            <a:extLst>
              <a:ext uri="{FF2B5EF4-FFF2-40B4-BE49-F238E27FC236}">
                <a16:creationId xmlns:a16="http://schemas.microsoft.com/office/drawing/2014/main" id="{BA55CDF7-349A-4FFB-B682-D231CEFF9D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68108B-FE45-46A9-8000-D5C80C72B606}"/>
              </a:ext>
            </a:extLst>
          </p:cNvPr>
          <p:cNvSpPr>
            <a:spLocks noGrp="1"/>
          </p:cNvSpPr>
          <p:nvPr>
            <p:ph type="sldNum" sz="quarter" idx="12"/>
          </p:nvPr>
        </p:nvSpPr>
        <p:spPr/>
        <p:txBody>
          <a:bodyPr/>
          <a:lstStyle/>
          <a:p>
            <a:fld id="{D8237DD2-F865-475C-9D86-89CF2D0973D6}" type="slidenum">
              <a:rPr lang="en-US" smtClean="0"/>
              <a:t>‹#›</a:t>
            </a:fld>
            <a:endParaRPr lang="en-US"/>
          </a:p>
        </p:txBody>
      </p:sp>
    </p:spTree>
    <p:extLst>
      <p:ext uri="{BB962C8B-B14F-4D97-AF65-F5344CB8AC3E}">
        <p14:creationId xmlns:p14="http://schemas.microsoft.com/office/powerpoint/2010/main" val="800308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7E7F3D-310A-4CF6-AD12-B1158CEF866E}"/>
              </a:ext>
            </a:extLst>
          </p:cNvPr>
          <p:cNvSpPr>
            <a:spLocks noGrp="1"/>
          </p:cNvSpPr>
          <p:nvPr>
            <p:ph idx="1"/>
          </p:nvPr>
        </p:nvSpPr>
        <p:spPr>
          <a:xfrm>
            <a:off x="3091865" y="1809549"/>
            <a:ext cx="7371762" cy="3927644"/>
          </a:xfrm>
        </p:spPr>
        <p:txBody>
          <a:bodyPr>
            <a:normAutofit/>
          </a:bodyPr>
          <a:lstStyle>
            <a:lvl1pPr marL="0" indent="0">
              <a:buNone/>
              <a:defRPr sz="3600" i="1">
                <a:solidFill>
                  <a:srgbClr val="B45527"/>
                </a:solidFill>
                <a:latin typeface="Arial Narrow" panose="020B060602020203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A55CDF7-349A-4FFB-B682-D231CEFF9D65}"/>
              </a:ext>
            </a:extLst>
          </p:cNvPr>
          <p:cNvSpPr>
            <a:spLocks noGrp="1"/>
          </p:cNvSpPr>
          <p:nvPr>
            <p:ph type="ftr" sz="quarter" idx="11"/>
          </p:nvPr>
        </p:nvSpPr>
        <p:spPr>
          <a:xfrm>
            <a:off x="3148427" y="6183095"/>
            <a:ext cx="4114800" cy="365125"/>
          </a:xfrm>
        </p:spPr>
        <p:txBody>
          <a:bodyPr/>
          <a:lstStyle/>
          <a:p>
            <a:endParaRPr lang="en-US" dirty="0"/>
          </a:p>
        </p:txBody>
      </p:sp>
    </p:spTree>
    <p:extLst>
      <p:ext uri="{BB962C8B-B14F-4D97-AF65-F5344CB8AC3E}">
        <p14:creationId xmlns:p14="http://schemas.microsoft.com/office/powerpoint/2010/main" val="1649606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A40A2D-E662-4451-8384-1EB5895852A0}"/>
              </a:ext>
            </a:extLst>
          </p:cNvPr>
          <p:cNvSpPr>
            <a:spLocks noGrp="1"/>
          </p:cNvSpPr>
          <p:nvPr>
            <p:ph type="dt" sz="half" idx="10"/>
          </p:nvPr>
        </p:nvSpPr>
        <p:spPr/>
        <p:txBody>
          <a:bodyPr/>
          <a:lstStyle/>
          <a:p>
            <a:fld id="{B8CA43BC-E203-485C-9580-2325AED23A11}" type="datetimeFigureOut">
              <a:rPr lang="en-US" smtClean="0"/>
              <a:t>4/24/26</a:t>
            </a:fld>
            <a:endParaRPr lang="en-US"/>
          </a:p>
        </p:txBody>
      </p:sp>
      <p:sp>
        <p:nvSpPr>
          <p:cNvPr id="3" name="Footer Placeholder 2">
            <a:extLst>
              <a:ext uri="{FF2B5EF4-FFF2-40B4-BE49-F238E27FC236}">
                <a16:creationId xmlns:a16="http://schemas.microsoft.com/office/drawing/2014/main" id="{F3DB017B-598D-4CBA-AA92-4BA09C46137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2DF7AF-DC53-4AA5-9263-1E64361DF961}"/>
              </a:ext>
            </a:extLst>
          </p:cNvPr>
          <p:cNvSpPr>
            <a:spLocks noGrp="1"/>
          </p:cNvSpPr>
          <p:nvPr>
            <p:ph type="sldNum" sz="quarter" idx="12"/>
          </p:nvPr>
        </p:nvSpPr>
        <p:spPr/>
        <p:txBody>
          <a:bodyPr/>
          <a:lstStyle/>
          <a:p>
            <a:fld id="{D8237DD2-F865-475C-9D86-89CF2D0973D6}" type="slidenum">
              <a:rPr lang="en-US" smtClean="0"/>
              <a:t>‹#›</a:t>
            </a:fld>
            <a:endParaRPr lang="en-US"/>
          </a:p>
        </p:txBody>
      </p:sp>
    </p:spTree>
    <p:extLst>
      <p:ext uri="{BB962C8B-B14F-4D97-AF65-F5344CB8AC3E}">
        <p14:creationId xmlns:p14="http://schemas.microsoft.com/office/powerpoint/2010/main" val="624201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0773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and Content">
  <p:cSld name="1_Title and Content">
    <p:bg>
      <p:bgPr>
        <a:blipFill>
          <a:blip r:embed="rId2">
            <a:alphaModFix/>
          </a:blip>
          <a:stretch>
            <a:fillRect/>
          </a:stretch>
        </a:blipFill>
        <a:effectLst/>
      </p:bgPr>
    </p:bg>
    <p:spTree>
      <p:nvGrpSpPr>
        <p:cNvPr id="1" name="Shape 19"/>
        <p:cNvGrpSpPr/>
        <p:nvPr/>
      </p:nvGrpSpPr>
      <p:grpSpPr>
        <a:xfrm>
          <a:off x="0" y="0"/>
          <a:ext cx="0" cy="0"/>
          <a:chOff x="0" y="0"/>
          <a:chExt cx="0" cy="0"/>
        </a:xfrm>
      </p:grpSpPr>
      <p:sp>
        <p:nvSpPr>
          <p:cNvPr id="20" name="Google Shape;20;p8"/>
          <p:cNvSpPr txBox="1">
            <a:spLocks noGrp="1"/>
          </p:cNvSpPr>
          <p:nvPr>
            <p:ph type="body" idx="1"/>
          </p:nvPr>
        </p:nvSpPr>
        <p:spPr>
          <a:xfrm>
            <a:off x="3091865" y="1809549"/>
            <a:ext cx="7371762" cy="392764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B45527"/>
              </a:buClr>
              <a:buSzPts val="3600"/>
              <a:buNone/>
              <a:defRPr sz="3600" i="1">
                <a:solidFill>
                  <a:srgbClr val="B45527"/>
                </a:solidFill>
                <a:latin typeface="Arial Narrow"/>
                <a:ea typeface="Arial Narrow"/>
                <a:cs typeface="Arial Narrow"/>
                <a:sym typeface="Arial Narrow"/>
              </a:defRPr>
            </a:lvl1pPr>
            <a:lvl2pPr marL="914400" lvl="1" indent="-355600" algn="l">
              <a:lnSpc>
                <a:spcPct val="90000"/>
              </a:lnSpc>
              <a:spcBef>
                <a:spcPts val="500"/>
              </a:spcBef>
              <a:spcAft>
                <a:spcPts val="0"/>
              </a:spcAft>
              <a:buClr>
                <a:schemeClr val="dk1"/>
              </a:buClr>
              <a:buSzPts val="2000"/>
              <a:buChar char="•"/>
              <a:defRPr sz="20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30200" algn="l">
              <a:lnSpc>
                <a:spcPct val="90000"/>
              </a:lnSpc>
              <a:spcBef>
                <a:spcPts val="500"/>
              </a:spcBef>
              <a:spcAft>
                <a:spcPts val="0"/>
              </a:spcAft>
              <a:buClr>
                <a:schemeClr val="dk1"/>
              </a:buClr>
              <a:buSzPts val="1600"/>
              <a:buChar char="•"/>
              <a:defRPr sz="1600">
                <a:latin typeface="Arial"/>
                <a:ea typeface="Arial"/>
                <a:cs typeface="Arial"/>
                <a:sym typeface="Arial"/>
              </a:defRPr>
            </a:lvl4pPr>
            <a:lvl5pPr marL="2286000" lvl="4" indent="-330200" algn="l">
              <a:lnSpc>
                <a:spcPct val="90000"/>
              </a:lnSpc>
              <a:spcBef>
                <a:spcPts val="500"/>
              </a:spcBef>
              <a:spcAft>
                <a:spcPts val="0"/>
              </a:spcAft>
              <a:buClr>
                <a:schemeClr val="dk1"/>
              </a:buClr>
              <a:buSzPts val="1600"/>
              <a:buChar char="•"/>
              <a:defRPr sz="16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8"/>
          <p:cNvSpPr txBox="1">
            <a:spLocks noGrp="1"/>
          </p:cNvSpPr>
          <p:nvPr>
            <p:ph type="ftr" idx="11"/>
          </p:nvPr>
        </p:nvSpPr>
        <p:spPr>
          <a:xfrm>
            <a:off x="3148427" y="618309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4085780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2_Title Slide">
  <p:cSld name="2_Title Slide">
    <p:bg>
      <p:bgPr>
        <a:solidFill>
          <a:srgbClr val="944824"/>
        </a:solidFill>
        <a:effectLst/>
      </p:bgPr>
    </p:bg>
    <p:spTree>
      <p:nvGrpSpPr>
        <p:cNvPr id="1" name="Shape 22"/>
        <p:cNvGrpSpPr/>
        <p:nvPr/>
      </p:nvGrpSpPr>
      <p:grpSpPr>
        <a:xfrm>
          <a:off x="0" y="0"/>
          <a:ext cx="0" cy="0"/>
          <a:chOff x="0" y="0"/>
          <a:chExt cx="0" cy="0"/>
        </a:xfrm>
      </p:grpSpPr>
      <p:sp>
        <p:nvSpPr>
          <p:cNvPr id="23" name="Google Shape;23;p9"/>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 name="Google Shape;2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chemeClr val="lt1"/>
                </a:solidFill>
                <a:latin typeface="Arial"/>
                <a:ea typeface="Arial"/>
                <a:cs typeface="Arial"/>
                <a:sym typeface="Arial"/>
              </a:defRPr>
            </a:lvl1pPr>
            <a:lvl2pPr marL="0" lvl="1" indent="0" algn="r">
              <a:spcBef>
                <a:spcPts val="0"/>
              </a:spcBef>
              <a:buNone/>
              <a:defRPr>
                <a:solidFill>
                  <a:schemeClr val="lt1"/>
                </a:solidFill>
                <a:latin typeface="Arial"/>
                <a:ea typeface="Arial"/>
                <a:cs typeface="Arial"/>
                <a:sym typeface="Arial"/>
              </a:defRPr>
            </a:lvl2pPr>
            <a:lvl3pPr marL="0" lvl="2" indent="0" algn="r">
              <a:spcBef>
                <a:spcPts val="0"/>
              </a:spcBef>
              <a:buNone/>
              <a:defRPr>
                <a:solidFill>
                  <a:schemeClr val="lt1"/>
                </a:solidFill>
                <a:latin typeface="Arial"/>
                <a:ea typeface="Arial"/>
                <a:cs typeface="Arial"/>
                <a:sym typeface="Arial"/>
              </a:defRPr>
            </a:lvl3pPr>
            <a:lvl4pPr marL="0" lvl="3" indent="0" algn="r">
              <a:spcBef>
                <a:spcPts val="0"/>
              </a:spcBef>
              <a:buNone/>
              <a:defRPr>
                <a:solidFill>
                  <a:schemeClr val="lt1"/>
                </a:solidFill>
                <a:latin typeface="Arial"/>
                <a:ea typeface="Arial"/>
                <a:cs typeface="Arial"/>
                <a:sym typeface="Arial"/>
              </a:defRPr>
            </a:lvl4pPr>
            <a:lvl5pPr marL="0" lvl="4" indent="0" algn="r">
              <a:spcBef>
                <a:spcPts val="0"/>
              </a:spcBef>
              <a:buNone/>
              <a:defRPr>
                <a:solidFill>
                  <a:schemeClr val="lt1"/>
                </a:solidFill>
                <a:latin typeface="Arial"/>
                <a:ea typeface="Arial"/>
                <a:cs typeface="Arial"/>
                <a:sym typeface="Arial"/>
              </a:defRPr>
            </a:lvl5pPr>
            <a:lvl6pPr marL="0" lvl="5" indent="0" algn="r">
              <a:spcBef>
                <a:spcPts val="0"/>
              </a:spcBef>
              <a:buNone/>
              <a:defRPr>
                <a:solidFill>
                  <a:schemeClr val="lt1"/>
                </a:solidFill>
                <a:latin typeface="Arial"/>
                <a:ea typeface="Arial"/>
                <a:cs typeface="Arial"/>
                <a:sym typeface="Arial"/>
              </a:defRPr>
            </a:lvl6pPr>
            <a:lvl7pPr marL="0" lvl="6" indent="0" algn="r">
              <a:spcBef>
                <a:spcPts val="0"/>
              </a:spcBef>
              <a:buNone/>
              <a:defRPr>
                <a:solidFill>
                  <a:schemeClr val="lt1"/>
                </a:solidFill>
                <a:latin typeface="Arial"/>
                <a:ea typeface="Arial"/>
                <a:cs typeface="Arial"/>
                <a:sym typeface="Arial"/>
              </a:defRPr>
            </a:lvl7pPr>
            <a:lvl8pPr marL="0" lvl="7" indent="0" algn="r">
              <a:spcBef>
                <a:spcPts val="0"/>
              </a:spcBef>
              <a:buNone/>
              <a:defRPr>
                <a:solidFill>
                  <a:schemeClr val="lt1"/>
                </a:solidFill>
                <a:latin typeface="Arial"/>
                <a:ea typeface="Arial"/>
                <a:cs typeface="Arial"/>
                <a:sym typeface="Arial"/>
              </a:defRPr>
            </a:lvl8pPr>
            <a:lvl9pPr marL="0" lvl="8" indent="0" algn="r">
              <a:spcBef>
                <a:spcPts val="0"/>
              </a:spcBef>
              <a:buNone/>
              <a:defRPr>
                <a:solidFill>
                  <a:schemeClr val="lt1"/>
                </a:solidFill>
                <a:latin typeface="Arial"/>
                <a:ea typeface="Arial"/>
                <a:cs typeface="Arial"/>
                <a:sym typeface="Arial"/>
              </a:defRPr>
            </a:lvl9pPr>
          </a:lstStyle>
          <a:p>
            <a:pPr marL="0" lvl="0" indent="0" algn="r" rtl="0">
              <a:spcBef>
                <a:spcPts val="0"/>
              </a:spcBef>
              <a:spcAft>
                <a:spcPts val="0"/>
              </a:spcAft>
              <a:buNone/>
            </a:pPr>
            <a:r>
              <a:rPr lang="en-US"/>
              <a:t>© Juliet Funt Group</a:t>
            </a:r>
            <a:endParaRPr>
              <a:solidFill>
                <a:srgbClr val="888888"/>
              </a:solidFill>
              <a:latin typeface="Calibri"/>
              <a:ea typeface="Calibri"/>
              <a:cs typeface="Calibri"/>
              <a:sym typeface="Calibri"/>
            </a:endParaRPr>
          </a:p>
          <a:p>
            <a:pPr marL="0" lvl="0" indent="0" algn="r" rtl="0">
              <a:spcBef>
                <a:spcPts val="0"/>
              </a:spcBef>
              <a:spcAft>
                <a:spcPts val="0"/>
              </a:spcAft>
              <a:buNone/>
            </a:pPr>
            <a:endParaRPr>
              <a:solidFill>
                <a:srgbClr val="888888"/>
              </a:solidFill>
              <a:latin typeface="Calibri"/>
              <a:ea typeface="Calibri"/>
              <a:cs typeface="Calibri"/>
              <a:sym typeface="Calibri"/>
            </a:endParaRPr>
          </a:p>
        </p:txBody>
      </p:sp>
      <p:grpSp>
        <p:nvGrpSpPr>
          <p:cNvPr id="25" name="Google Shape;25;p9"/>
          <p:cNvGrpSpPr/>
          <p:nvPr/>
        </p:nvGrpSpPr>
        <p:grpSpPr>
          <a:xfrm>
            <a:off x="1830266" y="460736"/>
            <a:ext cx="5686669" cy="1202212"/>
            <a:chOff x="3111501" y="486136"/>
            <a:chExt cx="5686669" cy="1202212"/>
          </a:xfrm>
        </p:grpSpPr>
        <p:sp>
          <p:nvSpPr>
            <p:cNvPr id="26" name="Google Shape;26;p9"/>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400" b="1">
                  <a:solidFill>
                    <a:srgbClr val="C8845E"/>
                  </a:solidFill>
                  <a:latin typeface="Arial"/>
                  <a:ea typeface="Arial"/>
                  <a:cs typeface="Arial"/>
                  <a:sym typeface="Arial"/>
                </a:rPr>
                <a:t>ACCOUNTABILITY HUDDLE</a:t>
              </a:r>
              <a:endParaRPr sz="2400" b="1" i="0" u="none" strike="noStrike" cap="none">
                <a:solidFill>
                  <a:srgbClr val="C8845E"/>
                </a:solidFill>
                <a:latin typeface="Arial"/>
                <a:ea typeface="Arial"/>
                <a:cs typeface="Arial"/>
                <a:sym typeface="Arial"/>
              </a:endParaRPr>
            </a:p>
          </p:txBody>
        </p:sp>
        <p:pic>
          <p:nvPicPr>
            <p:cNvPr id="27" name="Google Shape;27;p9"/>
            <p:cNvPicPr preferRelativeResize="0"/>
            <p:nvPr/>
          </p:nvPicPr>
          <p:blipFill rotWithShape="1">
            <a:blip r:embed="rId2">
              <a:alphaModFix/>
            </a:blip>
            <a:srcRect l="24249" r="23108"/>
            <a:stretch/>
          </p:blipFill>
          <p:spPr>
            <a:xfrm>
              <a:off x="3111501" y="486136"/>
              <a:ext cx="1168400" cy="1202212"/>
            </a:xfrm>
            <a:prstGeom prst="rect">
              <a:avLst/>
            </a:prstGeom>
            <a:noFill/>
            <a:ln>
              <a:noFill/>
            </a:ln>
          </p:spPr>
        </p:pic>
      </p:grpSp>
      <p:sp>
        <p:nvSpPr>
          <p:cNvPr id="28" name="Google Shape;28;p9"/>
          <p:cNvSpPr txBox="1">
            <a:spLocks noGrp="1"/>
          </p:cNvSpPr>
          <p:nvPr>
            <p:ph type="body" idx="1"/>
          </p:nvPr>
        </p:nvSpPr>
        <p:spPr>
          <a:xfrm>
            <a:off x="3321916" y="3175350"/>
            <a:ext cx="8870084" cy="22320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9"/>
          <p:cNvSpPr txBox="1">
            <a:spLocks noGrp="1"/>
          </p:cNvSpPr>
          <p:nvPr>
            <p:ph type="body" idx="2"/>
          </p:nvPr>
        </p:nvSpPr>
        <p:spPr>
          <a:xfrm>
            <a:off x="3321916" y="2688541"/>
            <a:ext cx="8870084" cy="4794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92862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Slide" type="title">
  <p:cSld name="1_Title Slide">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10"/>
          <p:cNvSpPr txBox="1">
            <a:spLocks noGrp="1"/>
          </p:cNvSpPr>
          <p:nvPr>
            <p:ph type="ctrTitle"/>
          </p:nvPr>
        </p:nvSpPr>
        <p:spPr>
          <a:xfrm>
            <a:off x="4270916" y="1122363"/>
            <a:ext cx="6397083" cy="23876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000000"/>
              </a:buClr>
              <a:buSzPts val="4400"/>
              <a:buFont typeface="Arial"/>
              <a:buNone/>
              <a:defRPr sz="4400" b="1" cap="none">
                <a:solidFill>
                  <a:srgbClr val="00000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0"/>
          <p:cNvSpPr txBox="1">
            <a:spLocks noGrp="1"/>
          </p:cNvSpPr>
          <p:nvPr>
            <p:ph type="subTitle" idx="1"/>
          </p:nvPr>
        </p:nvSpPr>
        <p:spPr>
          <a:xfrm>
            <a:off x="4270916" y="3602038"/>
            <a:ext cx="6397084"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000000"/>
              </a:buClr>
              <a:buSzPts val="2000"/>
              <a:buNone/>
              <a:defRPr sz="2000" b="0" cap="none">
                <a:solidFill>
                  <a:srgbClr val="000000"/>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3" name="Google Shape;3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90810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11"/>
          <p:cNvSpPr txBox="1">
            <a:spLocks noGrp="1"/>
          </p:cNvSpPr>
          <p:nvPr>
            <p:ph type="title"/>
          </p:nvPr>
        </p:nvSpPr>
        <p:spPr>
          <a:xfrm>
            <a:off x="2410119" y="1668544"/>
            <a:ext cx="7371762" cy="5594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000"/>
              <a:buFont typeface="Arial"/>
              <a:buNone/>
              <a:defRPr sz="2000" b="1" cap="none">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1"/>
          <p:cNvSpPr txBox="1">
            <a:spLocks noGrp="1"/>
          </p:cNvSpPr>
          <p:nvPr>
            <p:ph type="body" idx="1"/>
          </p:nvPr>
        </p:nvSpPr>
        <p:spPr>
          <a:xfrm>
            <a:off x="2410119" y="2237441"/>
            <a:ext cx="7371762" cy="349975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sz="1800">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atin typeface="Arial"/>
                <a:ea typeface="Arial"/>
                <a:cs typeface="Arial"/>
                <a:sym typeface="Arial"/>
              </a:defRPr>
            </a:lvl2pPr>
            <a:lvl3pPr marL="1371600" lvl="2" indent="-317500" algn="l">
              <a:lnSpc>
                <a:spcPct val="90000"/>
              </a:lnSpc>
              <a:spcBef>
                <a:spcPts val="500"/>
              </a:spcBef>
              <a:spcAft>
                <a:spcPts val="0"/>
              </a:spcAft>
              <a:buClr>
                <a:schemeClr val="dk1"/>
              </a:buClr>
              <a:buSzPts val="1400"/>
              <a:buChar char="•"/>
              <a:defRPr sz="1400">
                <a:latin typeface="Arial"/>
                <a:ea typeface="Arial"/>
                <a:cs typeface="Arial"/>
                <a:sym typeface="Arial"/>
              </a:defRPr>
            </a:lvl3pPr>
            <a:lvl4pPr marL="1828800" lvl="3" indent="-304800" algn="l">
              <a:lnSpc>
                <a:spcPct val="90000"/>
              </a:lnSpc>
              <a:spcBef>
                <a:spcPts val="500"/>
              </a:spcBef>
              <a:spcAft>
                <a:spcPts val="0"/>
              </a:spcAft>
              <a:buClr>
                <a:schemeClr val="dk1"/>
              </a:buClr>
              <a:buSzPts val="1200"/>
              <a:buChar char="•"/>
              <a:defRPr sz="1200">
                <a:latin typeface="Arial"/>
                <a:ea typeface="Arial"/>
                <a:cs typeface="Arial"/>
                <a:sym typeface="Arial"/>
              </a:defRPr>
            </a:lvl4pPr>
            <a:lvl5pPr marL="2286000" lvl="4" indent="-304800" algn="l">
              <a:lnSpc>
                <a:spcPct val="90000"/>
              </a:lnSpc>
              <a:spcBef>
                <a:spcPts val="500"/>
              </a:spcBef>
              <a:spcAft>
                <a:spcPts val="0"/>
              </a:spcAft>
              <a:buClr>
                <a:schemeClr val="dk1"/>
              </a:buClr>
              <a:buSzPts val="1200"/>
              <a:buChar char="•"/>
              <a:defRPr sz="12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54965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1364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bg>
      <p:bgPr>
        <a:blipFill>
          <a:blip r:embed="rId2">
            <a:alphaModFix/>
          </a:blip>
          <a:stretch>
            <a:fillRect/>
          </a:stretch>
        </a:blipFill>
        <a:effectLst/>
      </p:bgPr>
    </p:bg>
    <p:spTree>
      <p:nvGrpSpPr>
        <p:cNvPr id="1" name="Shape 19"/>
        <p:cNvGrpSpPr/>
        <p:nvPr/>
      </p:nvGrpSpPr>
      <p:grpSpPr>
        <a:xfrm>
          <a:off x="0" y="0"/>
          <a:ext cx="0" cy="0"/>
          <a:chOff x="0" y="0"/>
          <a:chExt cx="0" cy="0"/>
        </a:xfrm>
      </p:grpSpPr>
      <p:sp>
        <p:nvSpPr>
          <p:cNvPr id="20" name="Google Shape;20;p9"/>
          <p:cNvSpPr txBox="1">
            <a:spLocks noGrp="1"/>
          </p:cNvSpPr>
          <p:nvPr>
            <p:ph type="body" idx="1"/>
          </p:nvPr>
        </p:nvSpPr>
        <p:spPr>
          <a:xfrm>
            <a:off x="3091865" y="1809549"/>
            <a:ext cx="7371762" cy="392764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B45527"/>
              </a:buClr>
              <a:buSzPts val="3600"/>
              <a:buNone/>
              <a:defRPr sz="3600" i="1">
                <a:solidFill>
                  <a:srgbClr val="B45527"/>
                </a:solidFill>
                <a:latin typeface="Arial Narrow"/>
                <a:ea typeface="Arial Narrow"/>
                <a:cs typeface="Arial Narrow"/>
                <a:sym typeface="Arial Narrow"/>
              </a:defRPr>
            </a:lvl1pPr>
            <a:lvl2pPr marL="914400" lvl="1" indent="-355600" algn="l">
              <a:lnSpc>
                <a:spcPct val="90000"/>
              </a:lnSpc>
              <a:spcBef>
                <a:spcPts val="500"/>
              </a:spcBef>
              <a:spcAft>
                <a:spcPts val="0"/>
              </a:spcAft>
              <a:buClr>
                <a:schemeClr val="dk1"/>
              </a:buClr>
              <a:buSzPts val="2000"/>
              <a:buChar char="•"/>
              <a:defRPr sz="20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sz="1800">
                <a:latin typeface="Arial"/>
                <a:ea typeface="Arial"/>
                <a:cs typeface="Arial"/>
                <a:sym typeface="Arial"/>
              </a:defRPr>
            </a:lvl3pPr>
            <a:lvl4pPr marL="1828800" lvl="3" indent="-330200" algn="l">
              <a:lnSpc>
                <a:spcPct val="90000"/>
              </a:lnSpc>
              <a:spcBef>
                <a:spcPts val="500"/>
              </a:spcBef>
              <a:spcAft>
                <a:spcPts val="0"/>
              </a:spcAft>
              <a:buClr>
                <a:schemeClr val="dk1"/>
              </a:buClr>
              <a:buSzPts val="1600"/>
              <a:buChar char="•"/>
              <a:defRPr sz="1600">
                <a:latin typeface="Arial"/>
                <a:ea typeface="Arial"/>
                <a:cs typeface="Arial"/>
                <a:sym typeface="Arial"/>
              </a:defRPr>
            </a:lvl4pPr>
            <a:lvl5pPr marL="2286000" lvl="4" indent="-330200" algn="l">
              <a:lnSpc>
                <a:spcPct val="90000"/>
              </a:lnSpc>
              <a:spcBef>
                <a:spcPts val="500"/>
              </a:spcBef>
              <a:spcAft>
                <a:spcPts val="0"/>
              </a:spcAft>
              <a:buClr>
                <a:schemeClr val="dk1"/>
              </a:buClr>
              <a:buSzPts val="1600"/>
              <a:buChar char="•"/>
              <a:defRPr sz="16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9"/>
          <p:cNvSpPr txBox="1">
            <a:spLocks noGrp="1"/>
          </p:cNvSpPr>
          <p:nvPr>
            <p:ph type="ftr" idx="11"/>
          </p:nvPr>
        </p:nvSpPr>
        <p:spPr>
          <a:xfrm>
            <a:off x="3148427" y="6183095"/>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818741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Title Slide">
  <p:cSld name="2_Title Slide">
    <p:bg>
      <p:bgPr>
        <a:solidFill>
          <a:srgbClr val="944824"/>
        </a:solidFill>
        <a:effectLst/>
      </p:bgPr>
    </p:bg>
    <p:spTree>
      <p:nvGrpSpPr>
        <p:cNvPr id="1" name="Shape 22"/>
        <p:cNvGrpSpPr/>
        <p:nvPr/>
      </p:nvGrpSpPr>
      <p:grpSpPr>
        <a:xfrm>
          <a:off x="0" y="0"/>
          <a:ext cx="0" cy="0"/>
          <a:chOff x="0" y="0"/>
          <a:chExt cx="0" cy="0"/>
        </a:xfrm>
      </p:grpSpPr>
      <p:sp>
        <p:nvSpPr>
          <p:cNvPr id="23" name="Google Shape;23;p10"/>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 name="Google Shape;2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chemeClr val="lt1"/>
                </a:solidFill>
                <a:latin typeface="Arial"/>
                <a:ea typeface="Arial"/>
                <a:cs typeface="Arial"/>
                <a:sym typeface="Arial"/>
              </a:defRPr>
            </a:lvl1pPr>
            <a:lvl2pPr marL="0" lvl="1" indent="0" algn="r">
              <a:spcBef>
                <a:spcPts val="0"/>
              </a:spcBef>
              <a:buNone/>
              <a:defRPr>
                <a:solidFill>
                  <a:schemeClr val="lt1"/>
                </a:solidFill>
                <a:latin typeface="Arial"/>
                <a:ea typeface="Arial"/>
                <a:cs typeface="Arial"/>
                <a:sym typeface="Arial"/>
              </a:defRPr>
            </a:lvl2pPr>
            <a:lvl3pPr marL="0" lvl="2" indent="0" algn="r">
              <a:spcBef>
                <a:spcPts val="0"/>
              </a:spcBef>
              <a:buNone/>
              <a:defRPr>
                <a:solidFill>
                  <a:schemeClr val="lt1"/>
                </a:solidFill>
                <a:latin typeface="Arial"/>
                <a:ea typeface="Arial"/>
                <a:cs typeface="Arial"/>
                <a:sym typeface="Arial"/>
              </a:defRPr>
            </a:lvl3pPr>
            <a:lvl4pPr marL="0" lvl="3" indent="0" algn="r">
              <a:spcBef>
                <a:spcPts val="0"/>
              </a:spcBef>
              <a:buNone/>
              <a:defRPr>
                <a:solidFill>
                  <a:schemeClr val="lt1"/>
                </a:solidFill>
                <a:latin typeface="Arial"/>
                <a:ea typeface="Arial"/>
                <a:cs typeface="Arial"/>
                <a:sym typeface="Arial"/>
              </a:defRPr>
            </a:lvl4pPr>
            <a:lvl5pPr marL="0" lvl="4" indent="0" algn="r">
              <a:spcBef>
                <a:spcPts val="0"/>
              </a:spcBef>
              <a:buNone/>
              <a:defRPr>
                <a:solidFill>
                  <a:schemeClr val="lt1"/>
                </a:solidFill>
                <a:latin typeface="Arial"/>
                <a:ea typeface="Arial"/>
                <a:cs typeface="Arial"/>
                <a:sym typeface="Arial"/>
              </a:defRPr>
            </a:lvl5pPr>
            <a:lvl6pPr marL="0" lvl="5" indent="0" algn="r">
              <a:spcBef>
                <a:spcPts val="0"/>
              </a:spcBef>
              <a:buNone/>
              <a:defRPr>
                <a:solidFill>
                  <a:schemeClr val="lt1"/>
                </a:solidFill>
                <a:latin typeface="Arial"/>
                <a:ea typeface="Arial"/>
                <a:cs typeface="Arial"/>
                <a:sym typeface="Arial"/>
              </a:defRPr>
            </a:lvl6pPr>
            <a:lvl7pPr marL="0" lvl="6" indent="0" algn="r">
              <a:spcBef>
                <a:spcPts val="0"/>
              </a:spcBef>
              <a:buNone/>
              <a:defRPr>
                <a:solidFill>
                  <a:schemeClr val="lt1"/>
                </a:solidFill>
                <a:latin typeface="Arial"/>
                <a:ea typeface="Arial"/>
                <a:cs typeface="Arial"/>
                <a:sym typeface="Arial"/>
              </a:defRPr>
            </a:lvl7pPr>
            <a:lvl8pPr marL="0" lvl="7" indent="0" algn="r">
              <a:spcBef>
                <a:spcPts val="0"/>
              </a:spcBef>
              <a:buNone/>
              <a:defRPr>
                <a:solidFill>
                  <a:schemeClr val="lt1"/>
                </a:solidFill>
                <a:latin typeface="Arial"/>
                <a:ea typeface="Arial"/>
                <a:cs typeface="Arial"/>
                <a:sym typeface="Arial"/>
              </a:defRPr>
            </a:lvl8pPr>
            <a:lvl9pPr marL="0" lvl="8" indent="0" algn="r">
              <a:spcBef>
                <a:spcPts val="0"/>
              </a:spcBef>
              <a:buNone/>
              <a:defRPr>
                <a:solidFill>
                  <a:schemeClr val="lt1"/>
                </a:solidFill>
                <a:latin typeface="Arial"/>
                <a:ea typeface="Arial"/>
                <a:cs typeface="Arial"/>
                <a:sym typeface="Arial"/>
              </a:defRPr>
            </a:lvl9pPr>
          </a:lstStyle>
          <a:p>
            <a:pPr marL="0" lvl="0" indent="0" algn="r" rtl="0">
              <a:spcBef>
                <a:spcPts val="0"/>
              </a:spcBef>
              <a:spcAft>
                <a:spcPts val="0"/>
              </a:spcAft>
              <a:buNone/>
            </a:pPr>
            <a:r>
              <a:rPr lang="en-US"/>
              <a:t>© Juliet Funt Group</a:t>
            </a:r>
            <a:endParaRPr>
              <a:solidFill>
                <a:srgbClr val="888888"/>
              </a:solidFill>
              <a:latin typeface="Calibri"/>
              <a:ea typeface="Calibri"/>
              <a:cs typeface="Calibri"/>
              <a:sym typeface="Calibri"/>
            </a:endParaRPr>
          </a:p>
          <a:p>
            <a:pPr marL="0" lvl="0" indent="0" algn="r" rtl="0">
              <a:spcBef>
                <a:spcPts val="0"/>
              </a:spcBef>
              <a:spcAft>
                <a:spcPts val="0"/>
              </a:spcAft>
              <a:buNone/>
            </a:pPr>
            <a:endParaRPr>
              <a:solidFill>
                <a:srgbClr val="888888"/>
              </a:solidFill>
              <a:latin typeface="Calibri"/>
              <a:ea typeface="Calibri"/>
              <a:cs typeface="Calibri"/>
              <a:sym typeface="Calibri"/>
            </a:endParaRPr>
          </a:p>
        </p:txBody>
      </p:sp>
      <p:grpSp>
        <p:nvGrpSpPr>
          <p:cNvPr id="25" name="Google Shape;25;p10"/>
          <p:cNvGrpSpPr/>
          <p:nvPr/>
        </p:nvGrpSpPr>
        <p:grpSpPr>
          <a:xfrm>
            <a:off x="1830266" y="460736"/>
            <a:ext cx="5686669" cy="1202212"/>
            <a:chOff x="3111501" y="486136"/>
            <a:chExt cx="5686669" cy="1202212"/>
          </a:xfrm>
        </p:grpSpPr>
        <p:sp>
          <p:nvSpPr>
            <p:cNvPr id="26" name="Google Shape;26;p10"/>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400" b="1">
                  <a:solidFill>
                    <a:srgbClr val="C8845E"/>
                  </a:solidFill>
                  <a:latin typeface="Arial"/>
                  <a:ea typeface="Arial"/>
                  <a:cs typeface="Arial"/>
                  <a:sym typeface="Arial"/>
                </a:rPr>
                <a:t>ACCOUNTABILITY HUDDLE</a:t>
              </a:r>
              <a:endParaRPr sz="2400" b="1" i="0" u="none" strike="noStrike" cap="none">
                <a:solidFill>
                  <a:srgbClr val="C8845E"/>
                </a:solidFill>
                <a:latin typeface="Arial"/>
                <a:ea typeface="Arial"/>
                <a:cs typeface="Arial"/>
                <a:sym typeface="Arial"/>
              </a:endParaRPr>
            </a:p>
          </p:txBody>
        </p:sp>
        <p:pic>
          <p:nvPicPr>
            <p:cNvPr id="27" name="Google Shape;27;p10"/>
            <p:cNvPicPr preferRelativeResize="0"/>
            <p:nvPr/>
          </p:nvPicPr>
          <p:blipFill rotWithShape="1">
            <a:blip r:embed="rId2">
              <a:alphaModFix/>
            </a:blip>
            <a:srcRect l="24249" r="23108"/>
            <a:stretch/>
          </p:blipFill>
          <p:spPr>
            <a:xfrm>
              <a:off x="3111501" y="486136"/>
              <a:ext cx="1168400" cy="1202212"/>
            </a:xfrm>
            <a:prstGeom prst="rect">
              <a:avLst/>
            </a:prstGeom>
            <a:noFill/>
            <a:ln>
              <a:noFill/>
            </a:ln>
          </p:spPr>
        </p:pic>
      </p:grpSp>
      <p:sp>
        <p:nvSpPr>
          <p:cNvPr id="28" name="Google Shape;28;p10"/>
          <p:cNvSpPr txBox="1">
            <a:spLocks noGrp="1"/>
          </p:cNvSpPr>
          <p:nvPr>
            <p:ph type="body" idx="1"/>
          </p:nvPr>
        </p:nvSpPr>
        <p:spPr>
          <a:xfrm>
            <a:off x="3321916" y="3175350"/>
            <a:ext cx="8870084" cy="22320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10"/>
          <p:cNvSpPr txBox="1">
            <a:spLocks noGrp="1"/>
          </p:cNvSpPr>
          <p:nvPr>
            <p:ph type="body" idx="2"/>
          </p:nvPr>
        </p:nvSpPr>
        <p:spPr>
          <a:xfrm>
            <a:off x="3321916" y="2688541"/>
            <a:ext cx="8870084" cy="4794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781653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Slide" type="title">
  <p:cSld name="1_Title Slide">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11"/>
          <p:cNvSpPr txBox="1">
            <a:spLocks noGrp="1"/>
          </p:cNvSpPr>
          <p:nvPr>
            <p:ph type="ctrTitle"/>
          </p:nvPr>
        </p:nvSpPr>
        <p:spPr>
          <a:xfrm>
            <a:off x="4270916" y="1122363"/>
            <a:ext cx="6397083" cy="2387600"/>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000000"/>
              </a:buClr>
              <a:buSzPts val="4400"/>
              <a:buFont typeface="Arial"/>
              <a:buNone/>
              <a:defRPr sz="4400" b="1" cap="none">
                <a:solidFill>
                  <a:srgbClr val="00000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1"/>
          <p:cNvSpPr txBox="1">
            <a:spLocks noGrp="1"/>
          </p:cNvSpPr>
          <p:nvPr>
            <p:ph type="subTitle" idx="1"/>
          </p:nvPr>
        </p:nvSpPr>
        <p:spPr>
          <a:xfrm>
            <a:off x="4270916" y="3602038"/>
            <a:ext cx="6397084"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000000"/>
              </a:buClr>
              <a:buSzPts val="2000"/>
              <a:buNone/>
              <a:defRPr sz="2000" b="0" cap="none">
                <a:solidFill>
                  <a:srgbClr val="000000"/>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3" name="Google Shape;3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0356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12"/>
          <p:cNvSpPr txBox="1">
            <a:spLocks noGrp="1"/>
          </p:cNvSpPr>
          <p:nvPr>
            <p:ph type="title"/>
          </p:nvPr>
        </p:nvSpPr>
        <p:spPr>
          <a:xfrm>
            <a:off x="2410119" y="1668544"/>
            <a:ext cx="7371762" cy="5594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000"/>
              <a:buFont typeface="Arial"/>
              <a:buNone/>
              <a:defRPr sz="2000" b="1" cap="none">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2"/>
          <p:cNvSpPr txBox="1">
            <a:spLocks noGrp="1"/>
          </p:cNvSpPr>
          <p:nvPr>
            <p:ph type="body" idx="1"/>
          </p:nvPr>
        </p:nvSpPr>
        <p:spPr>
          <a:xfrm>
            <a:off x="2410119" y="2237441"/>
            <a:ext cx="7371762" cy="349975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sz="1800">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a:latin typeface="Arial"/>
                <a:ea typeface="Arial"/>
                <a:cs typeface="Arial"/>
                <a:sym typeface="Arial"/>
              </a:defRPr>
            </a:lvl2pPr>
            <a:lvl3pPr marL="1371600" lvl="2" indent="-317500" algn="l">
              <a:lnSpc>
                <a:spcPct val="90000"/>
              </a:lnSpc>
              <a:spcBef>
                <a:spcPts val="500"/>
              </a:spcBef>
              <a:spcAft>
                <a:spcPts val="0"/>
              </a:spcAft>
              <a:buClr>
                <a:schemeClr val="dk1"/>
              </a:buClr>
              <a:buSzPts val="1400"/>
              <a:buChar char="•"/>
              <a:defRPr sz="1400">
                <a:latin typeface="Arial"/>
                <a:ea typeface="Arial"/>
                <a:cs typeface="Arial"/>
                <a:sym typeface="Arial"/>
              </a:defRPr>
            </a:lvl3pPr>
            <a:lvl4pPr marL="1828800" lvl="3" indent="-304800" algn="l">
              <a:lnSpc>
                <a:spcPct val="90000"/>
              </a:lnSpc>
              <a:spcBef>
                <a:spcPts val="500"/>
              </a:spcBef>
              <a:spcAft>
                <a:spcPts val="0"/>
              </a:spcAft>
              <a:buClr>
                <a:schemeClr val="dk1"/>
              </a:buClr>
              <a:buSzPts val="1200"/>
              <a:buChar char="•"/>
              <a:defRPr sz="1200">
                <a:latin typeface="Arial"/>
                <a:ea typeface="Arial"/>
                <a:cs typeface="Arial"/>
                <a:sym typeface="Arial"/>
              </a:defRPr>
            </a:lvl4pPr>
            <a:lvl5pPr marL="2286000" lvl="4" indent="-304800" algn="l">
              <a:lnSpc>
                <a:spcPct val="90000"/>
              </a:lnSpc>
              <a:spcBef>
                <a:spcPts val="500"/>
              </a:spcBef>
              <a:spcAft>
                <a:spcPts val="0"/>
              </a:spcAft>
              <a:buClr>
                <a:schemeClr val="dk1"/>
              </a:buClr>
              <a:buSzPts val="1200"/>
              <a:buChar char="•"/>
              <a:defRPr sz="12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6496136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theme" Target="../theme/theme3.xml"/><Relationship Id="rId5" Type="http://schemas.openxmlformats.org/officeDocument/2006/relationships/slideLayout" Target="../slideLayouts/slideLayout15.xml"/><Relationship Id="rId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AC801F-345F-48E9-959C-F1080C64DE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40B81B-F187-4FE2-9E6D-6144766CF0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F608EF-DB8A-4E9F-9756-F1635DA683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CA43BC-E203-485C-9580-2325AED23A11}" type="datetimeFigureOut">
              <a:rPr lang="en-US" smtClean="0"/>
              <a:t>4/24/26</a:t>
            </a:fld>
            <a:endParaRPr lang="en-US"/>
          </a:p>
        </p:txBody>
      </p:sp>
      <p:sp>
        <p:nvSpPr>
          <p:cNvPr id="5" name="Footer Placeholder 4">
            <a:extLst>
              <a:ext uri="{FF2B5EF4-FFF2-40B4-BE49-F238E27FC236}">
                <a16:creationId xmlns:a16="http://schemas.microsoft.com/office/drawing/2014/main" id="{B5976854-7613-4036-8FC3-40DA93448F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5F82D0E-151F-44C9-8EB1-A90EB40F82C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237DD2-F865-475C-9D86-89CF2D0973D6}" type="slidenum">
              <a:rPr lang="en-US" smtClean="0"/>
              <a:t>‹#›</a:t>
            </a:fld>
            <a:endParaRPr lang="en-US"/>
          </a:p>
        </p:txBody>
      </p:sp>
    </p:spTree>
    <p:extLst>
      <p:ext uri="{BB962C8B-B14F-4D97-AF65-F5344CB8AC3E}">
        <p14:creationId xmlns:p14="http://schemas.microsoft.com/office/powerpoint/2010/main" val="115702836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60" r:id="rId4"/>
    <p:sldLayoutId id="214748366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18402532"/>
      </p:ext>
    </p:extLst>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83318274"/>
      </p:ext>
    </p:extLst>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6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8D0CC65-B68A-D15D-5604-5AC43C27C8E0}"/>
              </a:ext>
            </a:extLst>
          </p:cNvPr>
          <p:cNvSpPr/>
          <p:nvPr/>
        </p:nvSpPr>
        <p:spPr>
          <a:xfrm>
            <a:off x="0" y="0"/>
            <a:ext cx="12192000" cy="6858000"/>
          </a:xfrm>
          <a:prstGeom prst="rect">
            <a:avLst/>
          </a:prstGeom>
          <a:solidFill>
            <a:srgbClr val="9448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Google Shape;138;p16">
            <a:extLst>
              <a:ext uri="{FF2B5EF4-FFF2-40B4-BE49-F238E27FC236}">
                <a16:creationId xmlns:a16="http://schemas.microsoft.com/office/drawing/2014/main" id="{09DFDE71-588F-E5B6-FB43-5E58180E5AC8}"/>
              </a:ext>
            </a:extLst>
          </p:cNvPr>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dirty="0">
                <a:solidFill>
                  <a:schemeClr val="bg1"/>
                </a:solidFill>
                <a:latin typeface="Arial"/>
                <a:ea typeface="Arial"/>
                <a:cs typeface="Arial"/>
                <a:sym typeface="Arial"/>
              </a:rPr>
              <a:t>LESSON 1</a:t>
            </a:r>
            <a:endParaRPr b="0" i="0" u="none" strike="noStrike" cap="none" dirty="0">
              <a:solidFill>
                <a:schemeClr val="bg1"/>
              </a:solidFill>
              <a:latin typeface="Arial"/>
              <a:ea typeface="Arial"/>
              <a:cs typeface="Arial"/>
              <a:sym typeface="Arial"/>
            </a:endParaRPr>
          </a:p>
        </p:txBody>
      </p:sp>
      <p:sp>
        <p:nvSpPr>
          <p:cNvPr id="6" name="Google Shape;138;p16">
            <a:extLst>
              <a:ext uri="{FF2B5EF4-FFF2-40B4-BE49-F238E27FC236}">
                <a16:creationId xmlns:a16="http://schemas.microsoft.com/office/drawing/2014/main" id="{53AECCBC-D799-3661-05F7-927D55BB36E6}"/>
              </a:ext>
            </a:extLst>
          </p:cNvPr>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5400" dirty="0">
                <a:solidFill>
                  <a:schemeClr val="bg1"/>
                </a:solidFill>
                <a:latin typeface="Arial"/>
                <a:ea typeface="Arial"/>
                <a:cs typeface="Arial"/>
                <a:sym typeface="Arial"/>
              </a:rPr>
              <a:t>THE WEDGE</a:t>
            </a:r>
            <a:endParaRPr lang="en-US" sz="5400" i="0" u="none" strike="noStrike" cap="none" dirty="0">
              <a:solidFill>
                <a:schemeClr val="bg1"/>
              </a:solidFill>
              <a:latin typeface="Arial"/>
              <a:ea typeface="Arial"/>
              <a:cs typeface="Arial"/>
              <a:sym typeface="Arial"/>
            </a:endParaRPr>
          </a:p>
        </p:txBody>
      </p:sp>
      <p:sp>
        <p:nvSpPr>
          <p:cNvPr id="2" name="Rectangle 1">
            <a:extLst>
              <a:ext uri="{FF2B5EF4-FFF2-40B4-BE49-F238E27FC236}">
                <a16:creationId xmlns:a16="http://schemas.microsoft.com/office/drawing/2014/main" id="{65C8171F-39F4-91AC-BD67-E9C9FA1ED5A7}"/>
              </a:ext>
            </a:extLst>
          </p:cNvPr>
          <p:cNvSpPr/>
          <p:nvPr/>
        </p:nvSpPr>
        <p:spPr>
          <a:xfrm>
            <a:off x="0" y="0"/>
            <a:ext cx="12192000" cy="1805915"/>
          </a:xfrm>
          <a:prstGeom prst="rect">
            <a:avLst/>
          </a:prstGeom>
          <a:solidFill>
            <a:srgbClr val="743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FB693940-20C2-B004-0CAD-03594F35CFAA}"/>
              </a:ext>
            </a:extLst>
          </p:cNvPr>
          <p:cNvGrpSpPr/>
          <p:nvPr/>
        </p:nvGrpSpPr>
        <p:grpSpPr>
          <a:xfrm>
            <a:off x="1830266" y="460736"/>
            <a:ext cx="5686669" cy="1202212"/>
            <a:chOff x="3111501" y="486136"/>
            <a:chExt cx="5686669" cy="1202212"/>
          </a:xfrm>
        </p:grpSpPr>
        <p:sp>
          <p:nvSpPr>
            <p:cNvPr id="7" name="Google Shape;138;p16">
              <a:extLst>
                <a:ext uri="{FF2B5EF4-FFF2-40B4-BE49-F238E27FC236}">
                  <a16:creationId xmlns:a16="http://schemas.microsoft.com/office/drawing/2014/main" id="{E823CBAF-F4B1-DB08-ABA4-877127CE192C}"/>
                </a:ext>
              </a:extLst>
            </p:cNvPr>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400" b="1" dirty="0">
                  <a:solidFill>
                    <a:srgbClr val="C8845E"/>
                  </a:solidFill>
                  <a:latin typeface="Arial"/>
                  <a:ea typeface="Arial"/>
                  <a:cs typeface="Arial"/>
                  <a:sym typeface="Arial"/>
                </a:rPr>
                <a:t>ACCOUNTABILITY HUDDLE</a:t>
              </a:r>
              <a:endParaRPr lang="en-US" sz="2400" b="1" i="0" u="none" strike="noStrike" cap="none" dirty="0">
                <a:solidFill>
                  <a:srgbClr val="C8845E"/>
                </a:solidFill>
                <a:latin typeface="Arial"/>
                <a:ea typeface="Arial"/>
                <a:cs typeface="Arial"/>
                <a:sym typeface="Arial"/>
              </a:endParaRPr>
            </a:p>
          </p:txBody>
        </p:sp>
        <p:pic>
          <p:nvPicPr>
            <p:cNvPr id="3" name="Picture 2">
              <a:extLst>
                <a:ext uri="{FF2B5EF4-FFF2-40B4-BE49-F238E27FC236}">
                  <a16:creationId xmlns:a16="http://schemas.microsoft.com/office/drawing/2014/main" id="{B5D7B1F2-E43D-9AE7-1E18-C8B0B4911437}"/>
                </a:ext>
              </a:extLst>
            </p:cNvPr>
            <p:cNvPicPr>
              <a:picLocks noChangeAspect="1"/>
            </p:cNvPicPr>
            <p:nvPr/>
          </p:nvPicPr>
          <p:blipFill rotWithShape="1">
            <a:blip r:embed="rId2">
              <a:extLst>
                <a:ext uri="{28A0092B-C50C-407E-A947-70E740481C1C}">
                  <a14:useLocalDpi xmlns:a14="http://schemas.microsoft.com/office/drawing/2010/main" val="0"/>
                </a:ext>
              </a:extLst>
            </a:blip>
            <a:srcRect l="24249" r="23108"/>
            <a:stretch/>
          </p:blipFill>
          <p:spPr>
            <a:xfrm>
              <a:off x="3111501" y="486136"/>
              <a:ext cx="1168400" cy="1202212"/>
            </a:xfrm>
            <a:prstGeom prst="rect">
              <a:avLst/>
            </a:prstGeom>
          </p:spPr>
        </p:pic>
      </p:grpSp>
      <p:sp>
        <p:nvSpPr>
          <p:cNvPr id="11" name="TextBox 10">
            <a:extLst>
              <a:ext uri="{FF2B5EF4-FFF2-40B4-BE49-F238E27FC236}">
                <a16:creationId xmlns:a16="http://schemas.microsoft.com/office/drawing/2014/main" id="{98A8ECF0-C541-3AF4-8134-2DD5BA88EA60}"/>
              </a:ext>
            </a:extLst>
          </p:cNvPr>
          <p:cNvSpPr txBox="1"/>
          <p:nvPr/>
        </p:nvSpPr>
        <p:spPr>
          <a:xfrm>
            <a:off x="10027357" y="6305006"/>
            <a:ext cx="1271451" cy="230832"/>
          </a:xfrm>
          <a:prstGeom prst="rect">
            <a:avLst/>
          </a:prstGeom>
          <a:noFill/>
        </p:spPr>
        <p:txBody>
          <a:bodyPr wrap="square" rtlCol="0">
            <a:spAutoFit/>
          </a:bodyPr>
          <a:lstStyle/>
          <a:p>
            <a:r>
              <a:rPr lang="en-US" sz="900" dirty="0">
                <a:solidFill>
                  <a:schemeClr val="bg1">
                    <a:alpha val="76000"/>
                  </a:schemeClr>
                </a:solidFill>
                <a:latin typeface="Arial" panose="020B0604020202020204" pitchFamily="34" charset="0"/>
                <a:cs typeface="Arial" panose="020B0604020202020204" pitchFamily="34" charset="0"/>
              </a:rPr>
              <a:t>© Juliet Funt Group</a:t>
            </a:r>
          </a:p>
        </p:txBody>
      </p:sp>
    </p:spTree>
    <p:extLst>
      <p:ext uri="{BB962C8B-B14F-4D97-AF65-F5344CB8AC3E}">
        <p14:creationId xmlns:p14="http://schemas.microsoft.com/office/powerpoint/2010/main" val="1974473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84B58-10FA-5AF0-1BCF-C313B9424A0D}"/>
              </a:ext>
            </a:extLst>
          </p:cNvPr>
          <p:cNvSpPr>
            <a:spLocks noGrp="1"/>
          </p:cNvSpPr>
          <p:nvPr>
            <p:ph type="title" idx="4294967295"/>
          </p:nvPr>
        </p:nvSpPr>
        <p:spPr>
          <a:xfrm>
            <a:off x="3091865" y="1677969"/>
            <a:ext cx="7371762" cy="559472"/>
          </a:xfrm>
        </p:spPr>
        <p:txBody>
          <a:bodyPr>
            <a:noAutofit/>
          </a:bodyPr>
          <a:lstStyle/>
          <a:p>
            <a:r>
              <a:rPr lang="en-US" sz="2800" b="1" dirty="0">
                <a:solidFill>
                  <a:srgbClr val="F8F3F2">
                    <a:alpha val="75000"/>
                  </a:srgbClr>
                </a:solidFill>
                <a:latin typeface="Arial" panose="020B0604020202020204" pitchFamily="34" charset="0"/>
                <a:cs typeface="Arial" panose="020B0604020202020204" pitchFamily="34" charset="0"/>
              </a:rPr>
              <a:t>This lesson’s goal:</a:t>
            </a:r>
          </a:p>
        </p:txBody>
      </p:sp>
      <p:sp>
        <p:nvSpPr>
          <p:cNvPr id="3" name="Content Placeholder 2">
            <a:extLst>
              <a:ext uri="{FF2B5EF4-FFF2-40B4-BE49-F238E27FC236}">
                <a16:creationId xmlns:a16="http://schemas.microsoft.com/office/drawing/2014/main" id="{8D784B89-A335-3F07-1ABD-1B3AFFEB408C}"/>
              </a:ext>
            </a:extLst>
          </p:cNvPr>
          <p:cNvSpPr>
            <a:spLocks noGrp="1"/>
          </p:cNvSpPr>
          <p:nvPr>
            <p:ph idx="4294967295"/>
          </p:nvPr>
        </p:nvSpPr>
        <p:spPr>
          <a:xfrm>
            <a:off x="3091865" y="2525486"/>
            <a:ext cx="7371762" cy="3211706"/>
          </a:xfrm>
          <a:ln>
            <a:noFill/>
          </a:ln>
        </p:spPr>
        <p:txBody>
          <a:bodyPr anchor="t">
            <a:normAutofit/>
          </a:bodyPr>
          <a:lstStyle/>
          <a:p>
            <a:pPr marL="0" indent="0">
              <a:lnSpc>
                <a:spcPts val="3600"/>
              </a:lnSpc>
              <a:buNone/>
            </a:pPr>
            <a:r>
              <a:rPr lang="en-US" sz="2400" i="1" spc="60" dirty="0">
                <a:solidFill>
                  <a:srgbClr val="F8F3F2"/>
                </a:solidFill>
                <a:latin typeface="Arial" panose="020B0604020202020204" pitchFamily="34" charset="0"/>
                <a:cs typeface="Arial" panose="020B0604020202020204" pitchFamily="34" charset="0"/>
              </a:rPr>
              <a:t>Begin, as a group, normalizing the use of the </a:t>
            </a:r>
            <a:r>
              <a:rPr lang="en-US" sz="2400" b="1" i="1" spc="60" dirty="0">
                <a:solidFill>
                  <a:srgbClr val="F8F3F2"/>
                </a:solidFill>
                <a:latin typeface="Arial" panose="020B0604020202020204" pitchFamily="34" charset="0"/>
                <a:cs typeface="Arial" panose="020B0604020202020204" pitchFamily="34" charset="0"/>
              </a:rPr>
              <a:t>Wedge </a:t>
            </a:r>
            <a:r>
              <a:rPr lang="en-US" sz="2400" i="1" spc="60" dirty="0">
                <a:solidFill>
                  <a:srgbClr val="F8F3F2"/>
                </a:solidFill>
                <a:latin typeface="Arial" panose="020B0604020202020204" pitchFamily="34" charset="0"/>
                <a:cs typeface="Arial" panose="020B0604020202020204" pitchFamily="34" charset="0"/>
              </a:rPr>
              <a:t>in our daily work.</a:t>
            </a:r>
          </a:p>
        </p:txBody>
      </p:sp>
    </p:spTree>
    <p:extLst>
      <p:ext uri="{BB962C8B-B14F-4D97-AF65-F5344CB8AC3E}">
        <p14:creationId xmlns:p14="http://schemas.microsoft.com/office/powerpoint/2010/main" val="1708894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4B50084-304C-B457-2048-E26F819CE0A1}"/>
              </a:ext>
            </a:extLst>
          </p:cNvPr>
          <p:cNvSpPr/>
          <p:nvPr/>
        </p:nvSpPr>
        <p:spPr>
          <a:xfrm>
            <a:off x="-876" y="8436"/>
            <a:ext cx="1806230" cy="6857999"/>
          </a:xfrm>
          <a:prstGeom prst="rect">
            <a:avLst/>
          </a:prstGeom>
          <a:solidFill>
            <a:schemeClr val="bg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a:extLst>
              <a:ext uri="{FF2B5EF4-FFF2-40B4-BE49-F238E27FC236}">
                <a16:creationId xmlns:a16="http://schemas.microsoft.com/office/drawing/2014/main" id="{59E3A61D-FEBC-7122-6056-CEA1D4110D0D}"/>
              </a:ext>
            </a:extLst>
          </p:cNvPr>
          <p:cNvSpPr>
            <a:spLocks noGrp="1"/>
          </p:cNvSpPr>
          <p:nvPr>
            <p:ph idx="1"/>
          </p:nvPr>
        </p:nvSpPr>
        <p:spPr>
          <a:xfrm>
            <a:off x="3748139" y="2605125"/>
            <a:ext cx="6832775" cy="3504036"/>
          </a:xfrm>
        </p:spPr>
        <p:txBody>
          <a:bodyPr lIns="0" tIns="0" rIns="0" bIns="0">
            <a:normAutofit/>
          </a:bodyPr>
          <a:lstStyle/>
          <a:p>
            <a:pPr>
              <a:lnSpc>
                <a:spcPts val="3600"/>
              </a:lnSpc>
              <a:spcBef>
                <a:spcPts val="0"/>
              </a:spcBef>
              <a:spcAft>
                <a:spcPts val="1200"/>
              </a:spcAft>
            </a:pPr>
            <a:r>
              <a:rPr lang="en-US" sz="2400" i="0" dirty="0">
                <a:solidFill>
                  <a:schemeClr val="tx1"/>
                </a:solidFill>
                <a:latin typeface="Arial" panose="020B0604020202020204" pitchFamily="34" charset="0"/>
              </a:rPr>
              <a:t>Did we use our planned or spontaneous Wedges this week? What was the impact? How did it feel?</a:t>
            </a:r>
          </a:p>
        </p:txBody>
      </p:sp>
      <p:sp>
        <p:nvSpPr>
          <p:cNvPr id="2" name="Google Shape;138;p16">
            <a:extLst>
              <a:ext uri="{FF2B5EF4-FFF2-40B4-BE49-F238E27FC236}">
                <a16:creationId xmlns:a16="http://schemas.microsoft.com/office/drawing/2014/main" id="{9969C4E5-6108-061F-FD9B-12A1F2D19406}"/>
              </a:ext>
            </a:extLst>
          </p:cNvPr>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dirty="0">
                <a:solidFill>
                  <a:srgbClr val="B45527"/>
                </a:solidFill>
                <a:latin typeface="Arial"/>
                <a:ea typeface="Arial"/>
                <a:cs typeface="Arial"/>
                <a:sym typeface="Arial"/>
              </a:rPr>
              <a:t>LET’S</a:t>
            </a:r>
            <a:r>
              <a:rPr lang="en-US" sz="2800" b="1" i="0" u="none" strike="noStrike" cap="none" dirty="0">
                <a:solidFill>
                  <a:srgbClr val="944823"/>
                </a:solidFill>
                <a:latin typeface="Arial"/>
                <a:ea typeface="Arial"/>
                <a:cs typeface="Arial"/>
                <a:sym typeface="Arial"/>
              </a:rPr>
              <a:t> </a:t>
            </a:r>
            <a:r>
              <a:rPr lang="en-US" sz="2800" b="1" i="0" u="none" strike="noStrike" cap="none" dirty="0">
                <a:solidFill>
                  <a:srgbClr val="B45527"/>
                </a:solidFill>
                <a:latin typeface="Arial"/>
                <a:ea typeface="Arial"/>
                <a:cs typeface="Arial"/>
                <a:sym typeface="Arial"/>
              </a:rPr>
              <a:t>DISCUSS</a:t>
            </a:r>
            <a:endParaRPr b="0" i="0" u="none" strike="noStrike" cap="none" dirty="0">
              <a:solidFill>
                <a:srgbClr val="B45527"/>
              </a:solidFill>
              <a:latin typeface="Arial"/>
              <a:ea typeface="Arial"/>
              <a:cs typeface="Arial"/>
              <a:sym typeface="Arial"/>
            </a:endParaRPr>
          </a:p>
        </p:txBody>
      </p:sp>
      <p:pic>
        <p:nvPicPr>
          <p:cNvPr id="13" name="Picture 12" descr="Icon&#10;&#10;Description automatically generated">
            <a:extLst>
              <a:ext uri="{FF2B5EF4-FFF2-40B4-BE49-F238E27FC236}">
                <a16:creationId xmlns:a16="http://schemas.microsoft.com/office/drawing/2014/main" id="{D1B88BCA-CD42-FB65-469C-9992EE67C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991" y="1830510"/>
            <a:ext cx="510134" cy="510134"/>
          </a:xfrm>
          <a:prstGeom prst="rect">
            <a:avLst/>
          </a:prstGeom>
        </p:spPr>
      </p:pic>
      <p:sp>
        <p:nvSpPr>
          <p:cNvPr id="14" name="0 Seconds">
            <a:extLst>
              <a:ext uri="{FF2B5EF4-FFF2-40B4-BE49-F238E27FC236}">
                <a16:creationId xmlns:a16="http://schemas.microsoft.com/office/drawing/2014/main" id="{42DB1CEA-5B71-567A-2F97-DF0BB87C7EED}"/>
              </a:ext>
            </a:extLst>
          </p:cNvPr>
          <p:cNvSpPr txBox="1"/>
          <p:nvPr/>
        </p:nvSpPr>
        <p:spPr>
          <a:xfrm>
            <a:off x="158265" y="177758"/>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Next!</a:t>
            </a:r>
          </a:p>
        </p:txBody>
      </p:sp>
      <p:sp>
        <p:nvSpPr>
          <p:cNvPr id="15" name="10 Seconds">
            <a:extLst>
              <a:ext uri="{FF2B5EF4-FFF2-40B4-BE49-F238E27FC236}">
                <a16:creationId xmlns:a16="http://schemas.microsoft.com/office/drawing/2014/main" id="{CE17A537-7A7F-AE9E-A18B-9FE550E034EF}"/>
              </a:ext>
            </a:extLst>
          </p:cNvPr>
          <p:cNvSpPr txBox="1"/>
          <p:nvPr/>
        </p:nvSpPr>
        <p:spPr>
          <a:xfrm>
            <a:off x="170205" y="181559"/>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10 seconds</a:t>
            </a:r>
          </a:p>
        </p:txBody>
      </p:sp>
      <p:sp>
        <p:nvSpPr>
          <p:cNvPr id="16" name="30 Seconds">
            <a:extLst>
              <a:ext uri="{FF2B5EF4-FFF2-40B4-BE49-F238E27FC236}">
                <a16:creationId xmlns:a16="http://schemas.microsoft.com/office/drawing/2014/main" id="{03C09954-F7B8-66D8-7E7A-9E4836C6D51B}"/>
              </a:ext>
            </a:extLst>
          </p:cNvPr>
          <p:cNvSpPr txBox="1"/>
          <p:nvPr/>
        </p:nvSpPr>
        <p:spPr>
          <a:xfrm>
            <a:off x="170964"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30 seconds</a:t>
            </a:r>
          </a:p>
        </p:txBody>
      </p:sp>
      <p:sp>
        <p:nvSpPr>
          <p:cNvPr id="17" name="60 Seconds">
            <a:extLst>
              <a:ext uri="{FF2B5EF4-FFF2-40B4-BE49-F238E27FC236}">
                <a16:creationId xmlns:a16="http://schemas.microsoft.com/office/drawing/2014/main" id="{D8FC2344-988A-A84F-5CF4-6BCE634FD71B}"/>
              </a:ext>
            </a:extLst>
          </p:cNvPr>
          <p:cNvSpPr txBox="1"/>
          <p:nvPr/>
        </p:nvSpPr>
        <p:spPr>
          <a:xfrm>
            <a:off x="170205" y="18492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60 seconds</a:t>
            </a:r>
          </a:p>
        </p:txBody>
      </p:sp>
      <p:sp>
        <p:nvSpPr>
          <p:cNvPr id="18" name="2 Minutes">
            <a:extLst>
              <a:ext uri="{FF2B5EF4-FFF2-40B4-BE49-F238E27FC236}">
                <a16:creationId xmlns:a16="http://schemas.microsoft.com/office/drawing/2014/main" id="{9FBCC327-4A3A-F4E5-BE48-551AD2BFF03D}"/>
              </a:ext>
            </a:extLst>
          </p:cNvPr>
          <p:cNvSpPr txBox="1"/>
          <p:nvPr/>
        </p:nvSpPr>
        <p:spPr>
          <a:xfrm>
            <a:off x="170205"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2 Minutes</a:t>
            </a:r>
          </a:p>
        </p:txBody>
      </p:sp>
      <p:sp>
        <p:nvSpPr>
          <p:cNvPr id="20" name="3 Minutes">
            <a:extLst>
              <a:ext uri="{FF2B5EF4-FFF2-40B4-BE49-F238E27FC236}">
                <a16:creationId xmlns:a16="http://schemas.microsoft.com/office/drawing/2014/main" id="{8C7276DB-6613-8F28-4116-832BF0CBA2CA}"/>
              </a:ext>
            </a:extLst>
          </p:cNvPr>
          <p:cNvSpPr txBox="1"/>
          <p:nvPr/>
        </p:nvSpPr>
        <p:spPr>
          <a:xfrm>
            <a:off x="170205" y="177758"/>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 Minutes</a:t>
            </a:r>
          </a:p>
        </p:txBody>
      </p:sp>
      <p:sp>
        <p:nvSpPr>
          <p:cNvPr id="21" name="4 Minutes">
            <a:extLst>
              <a:ext uri="{FF2B5EF4-FFF2-40B4-BE49-F238E27FC236}">
                <a16:creationId xmlns:a16="http://schemas.microsoft.com/office/drawing/2014/main" id="{42F69D69-3789-06BD-25F9-98B76BCD070E}"/>
              </a:ext>
            </a:extLst>
          </p:cNvPr>
          <p:cNvSpPr txBox="1"/>
          <p:nvPr/>
        </p:nvSpPr>
        <p:spPr>
          <a:xfrm>
            <a:off x="170205"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4 Minutes</a:t>
            </a:r>
          </a:p>
        </p:txBody>
      </p:sp>
      <p:sp>
        <p:nvSpPr>
          <p:cNvPr id="22" name="5 Minutes">
            <a:extLst>
              <a:ext uri="{FF2B5EF4-FFF2-40B4-BE49-F238E27FC236}">
                <a16:creationId xmlns:a16="http://schemas.microsoft.com/office/drawing/2014/main" id="{BABCFF72-0B32-934B-D13B-700F9014FE04}"/>
              </a:ext>
            </a:extLst>
          </p:cNvPr>
          <p:cNvSpPr txBox="1"/>
          <p:nvPr/>
        </p:nvSpPr>
        <p:spPr>
          <a:xfrm>
            <a:off x="182145" y="192414"/>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5 Minutes</a:t>
            </a:r>
          </a:p>
        </p:txBody>
      </p:sp>
      <p:sp>
        <p:nvSpPr>
          <p:cNvPr id="23" name="6 Minutes">
            <a:extLst>
              <a:ext uri="{FF2B5EF4-FFF2-40B4-BE49-F238E27FC236}">
                <a16:creationId xmlns:a16="http://schemas.microsoft.com/office/drawing/2014/main" id="{F12F011E-4A1A-1BDE-FC87-AA75C7E32E7A}"/>
              </a:ext>
            </a:extLst>
          </p:cNvPr>
          <p:cNvSpPr txBox="1"/>
          <p:nvPr/>
        </p:nvSpPr>
        <p:spPr>
          <a:xfrm>
            <a:off x="182145" y="214235"/>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6 Minutes</a:t>
            </a:r>
          </a:p>
        </p:txBody>
      </p:sp>
      <p:sp>
        <p:nvSpPr>
          <p:cNvPr id="24" name="Timer">
            <a:extLst>
              <a:ext uri="{FF2B5EF4-FFF2-40B4-BE49-F238E27FC236}">
                <a16:creationId xmlns:a16="http://schemas.microsoft.com/office/drawing/2014/main" id="{4F37A974-3955-13BB-E18C-EE54C60DB1A5}"/>
              </a:ext>
            </a:extLst>
          </p:cNvPr>
          <p:cNvSpPr/>
          <p:nvPr/>
        </p:nvSpPr>
        <p:spPr>
          <a:xfrm>
            <a:off x="272876" y="1233316"/>
            <a:ext cx="1250576" cy="5635593"/>
          </a:xfrm>
          <a:prstGeom prst="rect">
            <a:avLst/>
          </a:prstGeom>
          <a:solidFill>
            <a:srgbClr val="B4552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45527"/>
              </a:solidFill>
            </a:endParaRPr>
          </a:p>
        </p:txBody>
      </p:sp>
    </p:spTree>
    <p:extLst>
      <p:ext uri="{BB962C8B-B14F-4D97-AF65-F5344CB8AC3E}">
        <p14:creationId xmlns:p14="http://schemas.microsoft.com/office/powerpoint/2010/main" val="3350242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grpId="0" nodeType="withEffect">
                                  <p:stCondLst>
                                    <p:cond delay="0"/>
                                  </p:stCondLst>
                                  <p:childTnLst>
                                    <p:anim calcmode="lin" valueType="num">
                                      <p:cBhvr additive="base">
                                        <p:cTn id="6" dur="360000"/>
                                        <p:tgtEl>
                                          <p:spTgt spid="24"/>
                                        </p:tgtEl>
                                        <p:attrNameLst>
                                          <p:attrName>ppt_x</p:attrName>
                                        </p:attrNameLst>
                                      </p:cBhvr>
                                      <p:tavLst>
                                        <p:tav tm="0">
                                          <p:val>
                                            <p:strVal val="ppt_x"/>
                                          </p:val>
                                        </p:tav>
                                        <p:tav tm="100000">
                                          <p:val>
                                            <p:strVal val="ppt_x"/>
                                          </p:val>
                                        </p:tav>
                                      </p:tavLst>
                                    </p:anim>
                                    <p:anim calcmode="lin" valueType="num">
                                      <p:cBhvr additive="base">
                                        <p:cTn id="7" dur="360000"/>
                                        <p:tgtEl>
                                          <p:spTgt spid="24"/>
                                        </p:tgtEl>
                                        <p:attrNameLst>
                                          <p:attrName>ppt_y</p:attrName>
                                        </p:attrNameLst>
                                      </p:cBhvr>
                                      <p:tavLst>
                                        <p:tav tm="0">
                                          <p:val>
                                            <p:strVal val="ppt_y"/>
                                          </p:val>
                                        </p:tav>
                                        <p:tav tm="100000">
                                          <p:val>
                                            <p:strVal val="1+ppt_h/2"/>
                                          </p:val>
                                        </p:tav>
                                      </p:tavLst>
                                    </p:anim>
                                    <p:set>
                                      <p:cBhvr>
                                        <p:cTn id="8" dur="1" fill="hold">
                                          <p:stCondLst>
                                            <p:cond delay="359999"/>
                                          </p:stCondLst>
                                        </p:cTn>
                                        <p:tgtEl>
                                          <p:spTgt spid="24"/>
                                        </p:tgtEl>
                                        <p:attrNameLst>
                                          <p:attrName>style.visibility</p:attrName>
                                        </p:attrNameLst>
                                      </p:cBhvr>
                                      <p:to>
                                        <p:strVal val="hidden"/>
                                      </p:to>
                                    </p:set>
                                  </p:childTnLst>
                                </p:cTn>
                              </p:par>
                              <p:par>
                                <p:cTn id="9" presetID="1" presetClass="exit" presetSubtype="0" fill="hold" grpId="0" nodeType="withEffect">
                                  <p:stCondLst>
                                    <p:cond delay="59900"/>
                                  </p:stCondLst>
                                  <p:childTnLst>
                                    <p:set>
                                      <p:cBhvr>
                                        <p:cTn id="10" dur="1" fill="hold">
                                          <p:stCondLst>
                                            <p:cond delay="9"/>
                                          </p:stCondLst>
                                        </p:cTn>
                                        <p:tgtEl>
                                          <p:spTgt spid="23"/>
                                        </p:tgtEl>
                                        <p:attrNameLst>
                                          <p:attrName>style.visibility</p:attrName>
                                        </p:attrNameLst>
                                      </p:cBhvr>
                                      <p:to>
                                        <p:strVal val="hidden"/>
                                      </p:to>
                                    </p:set>
                                  </p:childTnLst>
                                </p:cTn>
                              </p:par>
                              <p:par>
                                <p:cTn id="11" presetID="1" presetClass="exit" presetSubtype="0" fill="hold" grpId="0" nodeType="withEffect">
                                  <p:stCondLst>
                                    <p:cond delay="120000"/>
                                  </p:stCondLst>
                                  <p:childTnLst>
                                    <p:set>
                                      <p:cBhvr>
                                        <p:cTn id="12" dur="1" fill="hold">
                                          <p:stCondLst>
                                            <p:cond delay="9"/>
                                          </p:stCondLst>
                                        </p:cTn>
                                        <p:tgtEl>
                                          <p:spTgt spid="22"/>
                                        </p:tgtEl>
                                        <p:attrNameLst>
                                          <p:attrName>style.visibility</p:attrName>
                                        </p:attrNameLst>
                                      </p:cBhvr>
                                      <p:to>
                                        <p:strVal val="hidden"/>
                                      </p:to>
                                    </p:set>
                                  </p:childTnLst>
                                </p:cTn>
                              </p:par>
                              <p:par>
                                <p:cTn id="13" presetID="1" presetClass="exit" presetSubtype="0" fill="hold" grpId="0" nodeType="withEffect">
                                  <p:stCondLst>
                                    <p:cond delay="180300"/>
                                  </p:stCondLst>
                                  <p:childTnLst>
                                    <p:set>
                                      <p:cBhvr>
                                        <p:cTn id="14" dur="1" fill="hold">
                                          <p:stCondLst>
                                            <p:cond delay="9"/>
                                          </p:stCondLst>
                                        </p:cTn>
                                        <p:tgtEl>
                                          <p:spTgt spid="21"/>
                                        </p:tgtEl>
                                        <p:attrNameLst>
                                          <p:attrName>style.visibility</p:attrName>
                                        </p:attrNameLst>
                                      </p:cBhvr>
                                      <p:to>
                                        <p:strVal val="hidden"/>
                                      </p:to>
                                    </p:set>
                                  </p:childTnLst>
                                </p:cTn>
                              </p:par>
                              <p:par>
                                <p:cTn id="15" presetID="1" presetClass="exit" presetSubtype="0" fill="hold" grpId="0" nodeType="withEffect">
                                  <p:stCondLst>
                                    <p:cond delay="240500"/>
                                  </p:stCondLst>
                                  <p:childTnLst>
                                    <p:set>
                                      <p:cBhvr>
                                        <p:cTn id="16" dur="1" fill="hold">
                                          <p:stCondLst>
                                            <p:cond delay="9"/>
                                          </p:stCondLst>
                                        </p:cTn>
                                        <p:tgtEl>
                                          <p:spTgt spid="20"/>
                                        </p:tgtEl>
                                        <p:attrNameLst>
                                          <p:attrName>style.visibility</p:attrName>
                                        </p:attrNameLst>
                                      </p:cBhvr>
                                      <p:to>
                                        <p:strVal val="hidden"/>
                                      </p:to>
                                    </p:set>
                                  </p:childTnLst>
                                </p:cTn>
                              </p:par>
                              <p:par>
                                <p:cTn id="17" presetID="1" presetClass="exit" presetSubtype="0" fill="hold" grpId="0" nodeType="withEffect">
                                  <p:stCondLst>
                                    <p:cond delay="301000"/>
                                  </p:stCondLst>
                                  <p:childTnLst>
                                    <p:set>
                                      <p:cBhvr>
                                        <p:cTn id="18" dur="1" fill="hold">
                                          <p:stCondLst>
                                            <p:cond delay="9"/>
                                          </p:stCondLst>
                                        </p:cTn>
                                        <p:tgtEl>
                                          <p:spTgt spid="18"/>
                                        </p:tgtEl>
                                        <p:attrNameLst>
                                          <p:attrName>style.visibility</p:attrName>
                                        </p:attrNameLst>
                                      </p:cBhvr>
                                      <p:to>
                                        <p:strVal val="hidden"/>
                                      </p:to>
                                    </p:set>
                                  </p:childTnLst>
                                </p:cTn>
                              </p:par>
                              <p:par>
                                <p:cTn id="19" presetID="1" presetClass="exit" presetSubtype="0" fill="hold" grpId="0" nodeType="withEffect">
                                  <p:stCondLst>
                                    <p:cond delay="329400"/>
                                  </p:stCondLst>
                                  <p:childTnLst>
                                    <p:set>
                                      <p:cBhvr>
                                        <p:cTn id="20" dur="1" fill="hold">
                                          <p:stCondLst>
                                            <p:cond delay="9"/>
                                          </p:stCondLst>
                                        </p:cTn>
                                        <p:tgtEl>
                                          <p:spTgt spid="17"/>
                                        </p:tgtEl>
                                        <p:attrNameLst>
                                          <p:attrName>style.visibility</p:attrName>
                                        </p:attrNameLst>
                                      </p:cBhvr>
                                      <p:to>
                                        <p:strVal val="hidden"/>
                                      </p:to>
                                    </p:set>
                                  </p:childTnLst>
                                </p:cTn>
                              </p:par>
                              <p:par>
                                <p:cTn id="21" presetID="1" presetClass="exit" presetSubtype="0" fill="hold" grpId="0" nodeType="withEffect">
                                  <p:stCondLst>
                                    <p:cond delay="349500"/>
                                  </p:stCondLst>
                                  <p:childTnLst>
                                    <p:set>
                                      <p:cBhvr>
                                        <p:cTn id="22" dur="1" fill="hold">
                                          <p:stCondLst>
                                            <p:cond delay="9"/>
                                          </p:stCondLst>
                                        </p:cTn>
                                        <p:tgtEl>
                                          <p:spTgt spid="16"/>
                                        </p:tgtEl>
                                        <p:attrNameLst>
                                          <p:attrName>style.visibility</p:attrName>
                                        </p:attrNameLst>
                                      </p:cBhvr>
                                      <p:to>
                                        <p:strVal val="hidden"/>
                                      </p:to>
                                    </p:set>
                                  </p:childTnLst>
                                </p:cTn>
                              </p:par>
                              <p:par>
                                <p:cTn id="23" presetID="1" presetClass="exit" presetSubtype="0" fill="hold" grpId="0" nodeType="withEffect">
                                  <p:stCondLst>
                                    <p:cond delay="358800"/>
                                  </p:stCondLst>
                                  <p:childTnLst>
                                    <p:set>
                                      <p:cBhvr>
                                        <p:cTn id="24" dur="1" fill="hold">
                                          <p:stCondLst>
                                            <p:cond delay="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0" grpId="0" animBg="1"/>
      <p:bldP spid="21" grpId="0" animBg="1"/>
      <p:bldP spid="22" grpId="0" animBg="1"/>
      <p:bldP spid="23"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937765-8E38-74F4-F4E7-24957B8C06D8}"/>
              </a:ext>
            </a:extLst>
          </p:cNvPr>
          <p:cNvSpPr/>
          <p:nvPr/>
        </p:nvSpPr>
        <p:spPr>
          <a:xfrm>
            <a:off x="-876" y="8436"/>
            <a:ext cx="1806230" cy="6857999"/>
          </a:xfrm>
          <a:prstGeom prst="rect">
            <a:avLst/>
          </a:prstGeom>
          <a:solidFill>
            <a:schemeClr val="bg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a:extLst>
              <a:ext uri="{FF2B5EF4-FFF2-40B4-BE49-F238E27FC236}">
                <a16:creationId xmlns:a16="http://schemas.microsoft.com/office/drawing/2014/main" id="{59E3A61D-FEBC-7122-6056-CEA1D4110D0D}"/>
              </a:ext>
            </a:extLst>
          </p:cNvPr>
          <p:cNvSpPr>
            <a:spLocks noGrp="1"/>
          </p:cNvSpPr>
          <p:nvPr>
            <p:ph idx="1"/>
          </p:nvPr>
        </p:nvSpPr>
        <p:spPr>
          <a:xfrm>
            <a:off x="3748139" y="2605125"/>
            <a:ext cx="6832775" cy="3504036"/>
          </a:xfrm>
        </p:spPr>
        <p:txBody>
          <a:bodyPr lIns="0" tIns="0" rIns="0" bIns="0">
            <a:normAutofit/>
          </a:bodyPr>
          <a:lstStyle/>
          <a:p>
            <a:pPr>
              <a:lnSpc>
                <a:spcPts val="3600"/>
              </a:lnSpc>
              <a:spcBef>
                <a:spcPts val="0"/>
              </a:spcBef>
              <a:spcAft>
                <a:spcPts val="1200"/>
              </a:spcAft>
            </a:pPr>
            <a:r>
              <a:rPr lang="en-US" sz="2400" i="0" dirty="0">
                <a:solidFill>
                  <a:schemeClr val="tx1"/>
                </a:solidFill>
                <a:latin typeface="Arial" panose="020B0604020202020204" pitchFamily="34" charset="0"/>
              </a:rPr>
              <a:t>Do you find yourself violating the spirit of the Wedge by squeezing “productive” tasks into it?</a:t>
            </a:r>
          </a:p>
          <a:p>
            <a:pPr>
              <a:lnSpc>
                <a:spcPts val="3600"/>
              </a:lnSpc>
              <a:spcBef>
                <a:spcPts val="0"/>
              </a:spcBef>
              <a:spcAft>
                <a:spcPts val="1200"/>
              </a:spcAft>
            </a:pPr>
            <a:r>
              <a:rPr lang="en-US" sz="2400" i="0" dirty="0">
                <a:solidFill>
                  <a:schemeClr val="tx1"/>
                </a:solidFill>
                <a:latin typeface="Arial" panose="020B0604020202020204" pitchFamily="34" charset="0"/>
              </a:rPr>
              <a:t>How will we overcome that?</a:t>
            </a:r>
          </a:p>
        </p:txBody>
      </p:sp>
      <p:sp>
        <p:nvSpPr>
          <p:cNvPr id="2" name="Google Shape;138;p16">
            <a:extLst>
              <a:ext uri="{FF2B5EF4-FFF2-40B4-BE49-F238E27FC236}">
                <a16:creationId xmlns:a16="http://schemas.microsoft.com/office/drawing/2014/main" id="{9969C4E5-6108-061F-FD9B-12A1F2D19406}"/>
              </a:ext>
            </a:extLst>
          </p:cNvPr>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dirty="0">
                <a:solidFill>
                  <a:srgbClr val="B45527"/>
                </a:solidFill>
                <a:latin typeface="Arial"/>
                <a:ea typeface="Arial"/>
                <a:cs typeface="Arial"/>
                <a:sym typeface="Arial"/>
              </a:rPr>
              <a:t>LET’S</a:t>
            </a:r>
            <a:r>
              <a:rPr lang="en-US" sz="2800" b="1" i="0" u="none" strike="noStrike" cap="none" dirty="0">
                <a:solidFill>
                  <a:srgbClr val="944823"/>
                </a:solidFill>
                <a:latin typeface="Arial"/>
                <a:ea typeface="Arial"/>
                <a:cs typeface="Arial"/>
                <a:sym typeface="Arial"/>
              </a:rPr>
              <a:t> </a:t>
            </a:r>
            <a:r>
              <a:rPr lang="en-US" sz="2800" b="1" i="0" u="none" strike="noStrike" cap="none" dirty="0">
                <a:solidFill>
                  <a:srgbClr val="B45527"/>
                </a:solidFill>
                <a:latin typeface="Arial"/>
                <a:ea typeface="Arial"/>
                <a:cs typeface="Arial"/>
                <a:sym typeface="Arial"/>
              </a:rPr>
              <a:t>DISCUSS</a:t>
            </a:r>
            <a:endParaRPr b="0" i="0" u="none" strike="noStrike" cap="none" dirty="0">
              <a:solidFill>
                <a:srgbClr val="B45527"/>
              </a:solidFill>
              <a:latin typeface="Arial"/>
              <a:ea typeface="Arial"/>
              <a:cs typeface="Arial"/>
              <a:sym typeface="Arial"/>
            </a:endParaRPr>
          </a:p>
        </p:txBody>
      </p:sp>
      <p:pic>
        <p:nvPicPr>
          <p:cNvPr id="13" name="Picture 12" descr="Icon&#10;&#10;Description automatically generated">
            <a:extLst>
              <a:ext uri="{FF2B5EF4-FFF2-40B4-BE49-F238E27FC236}">
                <a16:creationId xmlns:a16="http://schemas.microsoft.com/office/drawing/2014/main" id="{D1B88BCA-CD42-FB65-469C-9992EE67C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991" y="1830510"/>
            <a:ext cx="510134" cy="510134"/>
          </a:xfrm>
          <a:prstGeom prst="rect">
            <a:avLst/>
          </a:prstGeom>
        </p:spPr>
      </p:pic>
      <p:sp>
        <p:nvSpPr>
          <p:cNvPr id="14" name="0 Seconds">
            <a:extLst>
              <a:ext uri="{FF2B5EF4-FFF2-40B4-BE49-F238E27FC236}">
                <a16:creationId xmlns:a16="http://schemas.microsoft.com/office/drawing/2014/main" id="{42DB1CEA-5B71-567A-2F97-DF0BB87C7EED}"/>
              </a:ext>
            </a:extLst>
          </p:cNvPr>
          <p:cNvSpPr txBox="1"/>
          <p:nvPr/>
        </p:nvSpPr>
        <p:spPr>
          <a:xfrm>
            <a:off x="132095" y="177758"/>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Next!</a:t>
            </a:r>
          </a:p>
        </p:txBody>
      </p:sp>
      <p:sp>
        <p:nvSpPr>
          <p:cNvPr id="15" name="10 Seconds">
            <a:extLst>
              <a:ext uri="{FF2B5EF4-FFF2-40B4-BE49-F238E27FC236}">
                <a16:creationId xmlns:a16="http://schemas.microsoft.com/office/drawing/2014/main" id="{CE17A537-7A7F-AE9E-A18B-9FE550E034EF}"/>
              </a:ext>
            </a:extLst>
          </p:cNvPr>
          <p:cNvSpPr txBox="1"/>
          <p:nvPr/>
        </p:nvSpPr>
        <p:spPr>
          <a:xfrm>
            <a:off x="144035" y="181559"/>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10 seconds</a:t>
            </a:r>
          </a:p>
        </p:txBody>
      </p:sp>
      <p:sp>
        <p:nvSpPr>
          <p:cNvPr id="16" name="30 Seconds">
            <a:extLst>
              <a:ext uri="{FF2B5EF4-FFF2-40B4-BE49-F238E27FC236}">
                <a16:creationId xmlns:a16="http://schemas.microsoft.com/office/drawing/2014/main" id="{03C09954-F7B8-66D8-7E7A-9E4836C6D51B}"/>
              </a:ext>
            </a:extLst>
          </p:cNvPr>
          <p:cNvSpPr txBox="1"/>
          <p:nvPr/>
        </p:nvSpPr>
        <p:spPr>
          <a:xfrm>
            <a:off x="144794"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30 seconds</a:t>
            </a:r>
          </a:p>
        </p:txBody>
      </p:sp>
      <p:sp>
        <p:nvSpPr>
          <p:cNvPr id="17" name="60 Seconds">
            <a:extLst>
              <a:ext uri="{FF2B5EF4-FFF2-40B4-BE49-F238E27FC236}">
                <a16:creationId xmlns:a16="http://schemas.microsoft.com/office/drawing/2014/main" id="{D8FC2344-988A-A84F-5CF4-6BCE634FD71B}"/>
              </a:ext>
            </a:extLst>
          </p:cNvPr>
          <p:cNvSpPr txBox="1"/>
          <p:nvPr/>
        </p:nvSpPr>
        <p:spPr>
          <a:xfrm>
            <a:off x="144035" y="18492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60 seconds</a:t>
            </a:r>
          </a:p>
        </p:txBody>
      </p:sp>
      <p:sp>
        <p:nvSpPr>
          <p:cNvPr id="18" name="2 Minutes">
            <a:extLst>
              <a:ext uri="{FF2B5EF4-FFF2-40B4-BE49-F238E27FC236}">
                <a16:creationId xmlns:a16="http://schemas.microsoft.com/office/drawing/2014/main" id="{9FBCC327-4A3A-F4E5-BE48-551AD2BFF03D}"/>
              </a:ext>
            </a:extLst>
          </p:cNvPr>
          <p:cNvSpPr txBox="1"/>
          <p:nvPr/>
        </p:nvSpPr>
        <p:spPr>
          <a:xfrm>
            <a:off x="144035"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2 Minutes</a:t>
            </a:r>
          </a:p>
        </p:txBody>
      </p:sp>
      <p:sp>
        <p:nvSpPr>
          <p:cNvPr id="20" name="3 Minutes">
            <a:extLst>
              <a:ext uri="{FF2B5EF4-FFF2-40B4-BE49-F238E27FC236}">
                <a16:creationId xmlns:a16="http://schemas.microsoft.com/office/drawing/2014/main" id="{8C7276DB-6613-8F28-4116-832BF0CBA2CA}"/>
              </a:ext>
            </a:extLst>
          </p:cNvPr>
          <p:cNvSpPr txBox="1"/>
          <p:nvPr/>
        </p:nvSpPr>
        <p:spPr>
          <a:xfrm>
            <a:off x="144035" y="177758"/>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 Minutes</a:t>
            </a:r>
          </a:p>
        </p:txBody>
      </p:sp>
      <p:sp>
        <p:nvSpPr>
          <p:cNvPr id="21" name="4 Minutes">
            <a:extLst>
              <a:ext uri="{FF2B5EF4-FFF2-40B4-BE49-F238E27FC236}">
                <a16:creationId xmlns:a16="http://schemas.microsoft.com/office/drawing/2014/main" id="{42F69D69-3789-06BD-25F9-98B76BCD070E}"/>
              </a:ext>
            </a:extLst>
          </p:cNvPr>
          <p:cNvSpPr txBox="1"/>
          <p:nvPr/>
        </p:nvSpPr>
        <p:spPr>
          <a:xfrm>
            <a:off x="144035"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4 Minutes</a:t>
            </a:r>
          </a:p>
        </p:txBody>
      </p:sp>
      <p:sp>
        <p:nvSpPr>
          <p:cNvPr id="22" name="5 Minutes">
            <a:extLst>
              <a:ext uri="{FF2B5EF4-FFF2-40B4-BE49-F238E27FC236}">
                <a16:creationId xmlns:a16="http://schemas.microsoft.com/office/drawing/2014/main" id="{BABCFF72-0B32-934B-D13B-700F9014FE04}"/>
              </a:ext>
            </a:extLst>
          </p:cNvPr>
          <p:cNvSpPr txBox="1"/>
          <p:nvPr/>
        </p:nvSpPr>
        <p:spPr>
          <a:xfrm>
            <a:off x="155975" y="192414"/>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5 Minutes</a:t>
            </a:r>
          </a:p>
        </p:txBody>
      </p:sp>
      <p:sp>
        <p:nvSpPr>
          <p:cNvPr id="24" name="Timer">
            <a:extLst>
              <a:ext uri="{FF2B5EF4-FFF2-40B4-BE49-F238E27FC236}">
                <a16:creationId xmlns:a16="http://schemas.microsoft.com/office/drawing/2014/main" id="{4F37A974-3955-13BB-E18C-EE54C60DB1A5}"/>
              </a:ext>
            </a:extLst>
          </p:cNvPr>
          <p:cNvSpPr/>
          <p:nvPr/>
        </p:nvSpPr>
        <p:spPr>
          <a:xfrm>
            <a:off x="267974" y="1233316"/>
            <a:ext cx="1250576" cy="5635593"/>
          </a:xfrm>
          <a:prstGeom prst="rect">
            <a:avLst/>
          </a:prstGeom>
          <a:solidFill>
            <a:srgbClr val="B4552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45527"/>
              </a:solidFill>
            </a:endParaRPr>
          </a:p>
        </p:txBody>
      </p:sp>
    </p:spTree>
    <p:extLst>
      <p:ext uri="{BB962C8B-B14F-4D97-AF65-F5344CB8AC3E}">
        <p14:creationId xmlns:p14="http://schemas.microsoft.com/office/powerpoint/2010/main" val="3566718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grpId="0" nodeType="withEffect">
                                  <p:stCondLst>
                                    <p:cond delay="0"/>
                                  </p:stCondLst>
                                  <p:childTnLst>
                                    <p:anim calcmode="lin" valueType="num">
                                      <p:cBhvr additive="base">
                                        <p:cTn id="6" dur="300000"/>
                                        <p:tgtEl>
                                          <p:spTgt spid="24"/>
                                        </p:tgtEl>
                                        <p:attrNameLst>
                                          <p:attrName>ppt_x</p:attrName>
                                        </p:attrNameLst>
                                      </p:cBhvr>
                                      <p:tavLst>
                                        <p:tav tm="0">
                                          <p:val>
                                            <p:strVal val="ppt_x"/>
                                          </p:val>
                                        </p:tav>
                                        <p:tav tm="100000">
                                          <p:val>
                                            <p:strVal val="ppt_x"/>
                                          </p:val>
                                        </p:tav>
                                      </p:tavLst>
                                    </p:anim>
                                    <p:anim calcmode="lin" valueType="num">
                                      <p:cBhvr additive="base">
                                        <p:cTn id="7" dur="300000"/>
                                        <p:tgtEl>
                                          <p:spTgt spid="24"/>
                                        </p:tgtEl>
                                        <p:attrNameLst>
                                          <p:attrName>ppt_y</p:attrName>
                                        </p:attrNameLst>
                                      </p:cBhvr>
                                      <p:tavLst>
                                        <p:tav tm="0">
                                          <p:val>
                                            <p:strVal val="ppt_y"/>
                                          </p:val>
                                        </p:tav>
                                        <p:tav tm="100000">
                                          <p:val>
                                            <p:strVal val="1+ppt_h/2"/>
                                          </p:val>
                                        </p:tav>
                                      </p:tavLst>
                                    </p:anim>
                                    <p:set>
                                      <p:cBhvr>
                                        <p:cTn id="8" dur="1" fill="hold">
                                          <p:stCondLst>
                                            <p:cond delay="299999"/>
                                          </p:stCondLst>
                                        </p:cTn>
                                        <p:tgtEl>
                                          <p:spTgt spid="24"/>
                                        </p:tgtEl>
                                        <p:attrNameLst>
                                          <p:attrName>style.visibility</p:attrName>
                                        </p:attrNameLst>
                                      </p:cBhvr>
                                      <p:to>
                                        <p:strVal val="hidden"/>
                                      </p:to>
                                    </p:set>
                                  </p:childTnLst>
                                </p:cTn>
                              </p:par>
                              <p:par>
                                <p:cTn id="9" presetID="1" presetClass="exit" presetSubtype="0" fill="hold" grpId="0" nodeType="withEffect">
                                  <p:stCondLst>
                                    <p:cond delay="60000"/>
                                  </p:stCondLst>
                                  <p:childTnLst>
                                    <p:set>
                                      <p:cBhvr>
                                        <p:cTn id="10" dur="1" fill="hold">
                                          <p:stCondLst>
                                            <p:cond delay="9"/>
                                          </p:stCondLst>
                                        </p:cTn>
                                        <p:tgtEl>
                                          <p:spTgt spid="22"/>
                                        </p:tgtEl>
                                        <p:attrNameLst>
                                          <p:attrName>style.visibility</p:attrName>
                                        </p:attrNameLst>
                                      </p:cBhvr>
                                      <p:to>
                                        <p:strVal val="hidden"/>
                                      </p:to>
                                    </p:set>
                                  </p:childTnLst>
                                </p:cTn>
                              </p:par>
                              <p:par>
                                <p:cTn id="11" presetID="1" presetClass="exit" presetSubtype="0" fill="hold" grpId="0" nodeType="withEffect">
                                  <p:stCondLst>
                                    <p:cond delay="120000"/>
                                  </p:stCondLst>
                                  <p:childTnLst>
                                    <p:set>
                                      <p:cBhvr>
                                        <p:cTn id="12" dur="1" fill="hold">
                                          <p:stCondLst>
                                            <p:cond delay="9"/>
                                          </p:stCondLst>
                                        </p:cTn>
                                        <p:tgtEl>
                                          <p:spTgt spid="21"/>
                                        </p:tgtEl>
                                        <p:attrNameLst>
                                          <p:attrName>style.visibility</p:attrName>
                                        </p:attrNameLst>
                                      </p:cBhvr>
                                      <p:to>
                                        <p:strVal val="hidden"/>
                                      </p:to>
                                    </p:set>
                                  </p:childTnLst>
                                </p:cTn>
                              </p:par>
                              <p:par>
                                <p:cTn id="13" presetID="1" presetClass="exit" presetSubtype="0" fill="hold" grpId="0" nodeType="withEffect">
                                  <p:stCondLst>
                                    <p:cond delay="180300"/>
                                  </p:stCondLst>
                                  <p:childTnLst>
                                    <p:set>
                                      <p:cBhvr>
                                        <p:cTn id="14" dur="1" fill="hold">
                                          <p:stCondLst>
                                            <p:cond delay="9"/>
                                          </p:stCondLst>
                                        </p:cTn>
                                        <p:tgtEl>
                                          <p:spTgt spid="20"/>
                                        </p:tgtEl>
                                        <p:attrNameLst>
                                          <p:attrName>style.visibility</p:attrName>
                                        </p:attrNameLst>
                                      </p:cBhvr>
                                      <p:to>
                                        <p:strVal val="hidden"/>
                                      </p:to>
                                    </p:set>
                                  </p:childTnLst>
                                </p:cTn>
                              </p:par>
                              <p:par>
                                <p:cTn id="15" presetID="1" presetClass="exit" presetSubtype="0" fill="hold" grpId="0" nodeType="withEffect">
                                  <p:stCondLst>
                                    <p:cond delay="240400"/>
                                  </p:stCondLst>
                                  <p:childTnLst>
                                    <p:set>
                                      <p:cBhvr>
                                        <p:cTn id="16" dur="1" fill="hold">
                                          <p:stCondLst>
                                            <p:cond delay="9"/>
                                          </p:stCondLst>
                                        </p:cTn>
                                        <p:tgtEl>
                                          <p:spTgt spid="18"/>
                                        </p:tgtEl>
                                        <p:attrNameLst>
                                          <p:attrName>style.visibility</p:attrName>
                                        </p:attrNameLst>
                                      </p:cBhvr>
                                      <p:to>
                                        <p:strVal val="hidden"/>
                                      </p:to>
                                    </p:set>
                                  </p:childTnLst>
                                </p:cTn>
                              </p:par>
                              <p:par>
                                <p:cTn id="17" presetID="1" presetClass="exit" presetSubtype="0" fill="hold" grpId="0" nodeType="withEffect">
                                  <p:stCondLst>
                                    <p:cond delay="270000"/>
                                  </p:stCondLst>
                                  <p:childTnLst>
                                    <p:set>
                                      <p:cBhvr>
                                        <p:cTn id="18" dur="1" fill="hold">
                                          <p:stCondLst>
                                            <p:cond delay="9"/>
                                          </p:stCondLst>
                                        </p:cTn>
                                        <p:tgtEl>
                                          <p:spTgt spid="17"/>
                                        </p:tgtEl>
                                        <p:attrNameLst>
                                          <p:attrName>style.visibility</p:attrName>
                                        </p:attrNameLst>
                                      </p:cBhvr>
                                      <p:to>
                                        <p:strVal val="hidden"/>
                                      </p:to>
                                    </p:set>
                                  </p:childTnLst>
                                </p:cTn>
                              </p:par>
                              <p:par>
                                <p:cTn id="19" presetID="1" presetClass="exit" presetSubtype="0" fill="hold" grpId="0" nodeType="withEffect">
                                  <p:stCondLst>
                                    <p:cond delay="289600"/>
                                  </p:stCondLst>
                                  <p:childTnLst>
                                    <p:set>
                                      <p:cBhvr>
                                        <p:cTn id="20" dur="1" fill="hold">
                                          <p:stCondLst>
                                            <p:cond delay="9"/>
                                          </p:stCondLst>
                                        </p:cTn>
                                        <p:tgtEl>
                                          <p:spTgt spid="16"/>
                                        </p:tgtEl>
                                        <p:attrNameLst>
                                          <p:attrName>style.visibility</p:attrName>
                                        </p:attrNameLst>
                                      </p:cBhvr>
                                      <p:to>
                                        <p:strVal val="hidden"/>
                                      </p:to>
                                    </p:set>
                                  </p:childTnLst>
                                </p:cTn>
                              </p:par>
                              <p:par>
                                <p:cTn id="21" presetID="1" presetClass="exit" presetSubtype="0" fill="hold" grpId="0" nodeType="withEffect">
                                  <p:stCondLst>
                                    <p:cond delay="299300"/>
                                  </p:stCondLst>
                                  <p:childTnLst>
                                    <p:set>
                                      <p:cBhvr>
                                        <p:cTn id="22" dur="1" fill="hold">
                                          <p:stCondLst>
                                            <p:cond delay="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0" grpId="0" animBg="1"/>
      <p:bldP spid="21" grpId="0" animBg="1"/>
      <p:bldP spid="22"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727331-CEDA-541A-613B-B9A37F674DEA}"/>
              </a:ext>
            </a:extLst>
          </p:cNvPr>
          <p:cNvSpPr/>
          <p:nvPr/>
        </p:nvSpPr>
        <p:spPr>
          <a:xfrm>
            <a:off x="-876" y="8436"/>
            <a:ext cx="1806230" cy="6857999"/>
          </a:xfrm>
          <a:prstGeom prst="rect">
            <a:avLst/>
          </a:prstGeom>
          <a:solidFill>
            <a:schemeClr val="bg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4B50084-304C-B457-2048-E26F819CE0A1}"/>
              </a:ext>
            </a:extLst>
          </p:cNvPr>
          <p:cNvSpPr/>
          <p:nvPr/>
        </p:nvSpPr>
        <p:spPr>
          <a:xfrm>
            <a:off x="166514" y="7088"/>
            <a:ext cx="1474574" cy="6857999"/>
          </a:xfrm>
          <a:prstGeom prst="rect">
            <a:avLst/>
          </a:prstGeom>
          <a:solidFill>
            <a:schemeClr val="bg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a:extLst>
              <a:ext uri="{FF2B5EF4-FFF2-40B4-BE49-F238E27FC236}">
                <a16:creationId xmlns:a16="http://schemas.microsoft.com/office/drawing/2014/main" id="{59E3A61D-FEBC-7122-6056-CEA1D4110D0D}"/>
              </a:ext>
            </a:extLst>
          </p:cNvPr>
          <p:cNvSpPr>
            <a:spLocks noGrp="1"/>
          </p:cNvSpPr>
          <p:nvPr>
            <p:ph idx="1"/>
          </p:nvPr>
        </p:nvSpPr>
        <p:spPr>
          <a:xfrm>
            <a:off x="3748139" y="2605125"/>
            <a:ext cx="6832775" cy="3504036"/>
          </a:xfrm>
        </p:spPr>
        <p:txBody>
          <a:bodyPr lIns="0" tIns="0" rIns="0" bIns="0">
            <a:normAutofit/>
          </a:bodyPr>
          <a:lstStyle/>
          <a:p>
            <a:pPr>
              <a:lnSpc>
                <a:spcPts val="3600"/>
              </a:lnSpc>
              <a:spcBef>
                <a:spcPts val="0"/>
              </a:spcBef>
              <a:spcAft>
                <a:spcPts val="1200"/>
              </a:spcAft>
            </a:pPr>
            <a:r>
              <a:rPr lang="en-US" sz="2400" i="0" dirty="0">
                <a:solidFill>
                  <a:schemeClr val="tx1"/>
                </a:solidFill>
                <a:latin typeface="Arial" panose="020B0604020202020204" pitchFamily="34" charset="0"/>
              </a:rPr>
              <a:t>What is one thing our leaders could do to help us use Wedges successfully? Please be as specific as possible.</a:t>
            </a:r>
          </a:p>
          <a:p>
            <a:pPr>
              <a:lnSpc>
                <a:spcPts val="3600"/>
              </a:lnSpc>
              <a:spcBef>
                <a:spcPts val="0"/>
              </a:spcBef>
              <a:spcAft>
                <a:spcPts val="1200"/>
              </a:spcAft>
            </a:pPr>
            <a:endParaRPr lang="en-US" sz="2400" i="0" dirty="0">
              <a:solidFill>
                <a:schemeClr val="tx1"/>
              </a:solidFill>
              <a:latin typeface="Arial" panose="020B0604020202020204" pitchFamily="34" charset="0"/>
            </a:endParaRPr>
          </a:p>
        </p:txBody>
      </p:sp>
      <p:sp>
        <p:nvSpPr>
          <p:cNvPr id="2" name="Google Shape;138;p16">
            <a:extLst>
              <a:ext uri="{FF2B5EF4-FFF2-40B4-BE49-F238E27FC236}">
                <a16:creationId xmlns:a16="http://schemas.microsoft.com/office/drawing/2014/main" id="{9969C4E5-6108-061F-FD9B-12A1F2D19406}"/>
              </a:ext>
            </a:extLst>
          </p:cNvPr>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dirty="0">
                <a:solidFill>
                  <a:srgbClr val="B45527"/>
                </a:solidFill>
                <a:latin typeface="Arial"/>
                <a:ea typeface="Arial"/>
                <a:cs typeface="Arial"/>
                <a:sym typeface="Arial"/>
              </a:rPr>
              <a:t>LET’S</a:t>
            </a:r>
            <a:r>
              <a:rPr lang="en-US" sz="2800" b="1" i="0" u="none" strike="noStrike" cap="none" dirty="0">
                <a:solidFill>
                  <a:srgbClr val="944823"/>
                </a:solidFill>
                <a:latin typeface="Arial"/>
                <a:ea typeface="Arial"/>
                <a:cs typeface="Arial"/>
                <a:sym typeface="Arial"/>
              </a:rPr>
              <a:t> </a:t>
            </a:r>
            <a:r>
              <a:rPr lang="en-US" sz="2800" b="1" i="0" u="none" strike="noStrike" cap="none" dirty="0">
                <a:solidFill>
                  <a:srgbClr val="B45527"/>
                </a:solidFill>
                <a:latin typeface="Arial"/>
                <a:ea typeface="Arial"/>
                <a:cs typeface="Arial"/>
                <a:sym typeface="Arial"/>
              </a:rPr>
              <a:t>DISCUSS</a:t>
            </a:r>
            <a:endParaRPr b="0" i="0" u="none" strike="noStrike" cap="none" dirty="0">
              <a:solidFill>
                <a:srgbClr val="B45527"/>
              </a:solidFill>
              <a:latin typeface="Arial"/>
              <a:ea typeface="Arial"/>
              <a:cs typeface="Arial"/>
              <a:sym typeface="Arial"/>
            </a:endParaRPr>
          </a:p>
        </p:txBody>
      </p:sp>
      <p:pic>
        <p:nvPicPr>
          <p:cNvPr id="13" name="Picture 12" descr="Icon&#10;&#10;Description automatically generated">
            <a:extLst>
              <a:ext uri="{FF2B5EF4-FFF2-40B4-BE49-F238E27FC236}">
                <a16:creationId xmlns:a16="http://schemas.microsoft.com/office/drawing/2014/main" id="{D1B88BCA-CD42-FB65-469C-9992EE67C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991" y="1830510"/>
            <a:ext cx="510134" cy="510134"/>
          </a:xfrm>
          <a:prstGeom prst="rect">
            <a:avLst/>
          </a:prstGeom>
        </p:spPr>
      </p:pic>
      <p:sp>
        <p:nvSpPr>
          <p:cNvPr id="14" name="0 Seconds">
            <a:extLst>
              <a:ext uri="{FF2B5EF4-FFF2-40B4-BE49-F238E27FC236}">
                <a16:creationId xmlns:a16="http://schemas.microsoft.com/office/drawing/2014/main" id="{42DB1CEA-5B71-567A-2F97-DF0BB87C7EED}"/>
              </a:ext>
            </a:extLst>
          </p:cNvPr>
          <p:cNvSpPr txBox="1"/>
          <p:nvPr/>
        </p:nvSpPr>
        <p:spPr>
          <a:xfrm>
            <a:off x="142634" y="184846"/>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Next!</a:t>
            </a:r>
          </a:p>
        </p:txBody>
      </p:sp>
      <p:sp>
        <p:nvSpPr>
          <p:cNvPr id="15" name="10 Seconds">
            <a:extLst>
              <a:ext uri="{FF2B5EF4-FFF2-40B4-BE49-F238E27FC236}">
                <a16:creationId xmlns:a16="http://schemas.microsoft.com/office/drawing/2014/main" id="{CE17A537-7A7F-AE9E-A18B-9FE550E034EF}"/>
              </a:ext>
            </a:extLst>
          </p:cNvPr>
          <p:cNvSpPr txBox="1"/>
          <p:nvPr/>
        </p:nvSpPr>
        <p:spPr>
          <a:xfrm>
            <a:off x="154574" y="188647"/>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10 seconds</a:t>
            </a:r>
          </a:p>
        </p:txBody>
      </p:sp>
      <p:sp>
        <p:nvSpPr>
          <p:cNvPr id="16" name="30 Seconds">
            <a:extLst>
              <a:ext uri="{FF2B5EF4-FFF2-40B4-BE49-F238E27FC236}">
                <a16:creationId xmlns:a16="http://schemas.microsoft.com/office/drawing/2014/main" id="{03C09954-F7B8-66D8-7E7A-9E4836C6D51B}"/>
              </a:ext>
            </a:extLst>
          </p:cNvPr>
          <p:cNvSpPr txBox="1"/>
          <p:nvPr/>
        </p:nvSpPr>
        <p:spPr>
          <a:xfrm>
            <a:off x="155333" y="177681"/>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30 seconds</a:t>
            </a:r>
          </a:p>
        </p:txBody>
      </p:sp>
      <p:sp>
        <p:nvSpPr>
          <p:cNvPr id="17" name="60 Seconds">
            <a:extLst>
              <a:ext uri="{FF2B5EF4-FFF2-40B4-BE49-F238E27FC236}">
                <a16:creationId xmlns:a16="http://schemas.microsoft.com/office/drawing/2014/main" id="{D8FC2344-988A-A84F-5CF4-6BCE634FD71B}"/>
              </a:ext>
            </a:extLst>
          </p:cNvPr>
          <p:cNvSpPr txBox="1"/>
          <p:nvPr/>
        </p:nvSpPr>
        <p:spPr>
          <a:xfrm>
            <a:off x="154574" y="192011"/>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60 seconds</a:t>
            </a:r>
          </a:p>
        </p:txBody>
      </p:sp>
      <p:sp>
        <p:nvSpPr>
          <p:cNvPr id="18" name="2 Minutes">
            <a:extLst>
              <a:ext uri="{FF2B5EF4-FFF2-40B4-BE49-F238E27FC236}">
                <a16:creationId xmlns:a16="http://schemas.microsoft.com/office/drawing/2014/main" id="{9FBCC327-4A3A-F4E5-BE48-551AD2BFF03D}"/>
              </a:ext>
            </a:extLst>
          </p:cNvPr>
          <p:cNvSpPr txBox="1"/>
          <p:nvPr/>
        </p:nvSpPr>
        <p:spPr>
          <a:xfrm>
            <a:off x="154574" y="177681"/>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2 Minutes</a:t>
            </a:r>
          </a:p>
        </p:txBody>
      </p:sp>
      <p:sp>
        <p:nvSpPr>
          <p:cNvPr id="20" name="3 Minutes">
            <a:extLst>
              <a:ext uri="{FF2B5EF4-FFF2-40B4-BE49-F238E27FC236}">
                <a16:creationId xmlns:a16="http://schemas.microsoft.com/office/drawing/2014/main" id="{8C7276DB-6613-8F28-4116-832BF0CBA2CA}"/>
              </a:ext>
            </a:extLst>
          </p:cNvPr>
          <p:cNvSpPr txBox="1"/>
          <p:nvPr/>
        </p:nvSpPr>
        <p:spPr>
          <a:xfrm>
            <a:off x="154574" y="184846"/>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 Minutes</a:t>
            </a:r>
          </a:p>
        </p:txBody>
      </p:sp>
      <p:sp>
        <p:nvSpPr>
          <p:cNvPr id="24" name="Timer">
            <a:extLst>
              <a:ext uri="{FF2B5EF4-FFF2-40B4-BE49-F238E27FC236}">
                <a16:creationId xmlns:a16="http://schemas.microsoft.com/office/drawing/2014/main" id="{4F37A974-3955-13BB-E18C-EE54C60DB1A5}"/>
              </a:ext>
            </a:extLst>
          </p:cNvPr>
          <p:cNvSpPr/>
          <p:nvPr/>
        </p:nvSpPr>
        <p:spPr>
          <a:xfrm>
            <a:off x="278513" y="1240404"/>
            <a:ext cx="1250576" cy="5635593"/>
          </a:xfrm>
          <a:prstGeom prst="rect">
            <a:avLst/>
          </a:prstGeom>
          <a:solidFill>
            <a:srgbClr val="B4552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45527"/>
              </a:solidFill>
            </a:endParaRPr>
          </a:p>
        </p:txBody>
      </p:sp>
    </p:spTree>
    <p:extLst>
      <p:ext uri="{BB962C8B-B14F-4D97-AF65-F5344CB8AC3E}">
        <p14:creationId xmlns:p14="http://schemas.microsoft.com/office/powerpoint/2010/main" val="4258926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grpId="0" nodeType="withEffect">
                                  <p:stCondLst>
                                    <p:cond delay="0"/>
                                  </p:stCondLst>
                                  <p:childTnLst>
                                    <p:anim calcmode="lin" valueType="num">
                                      <p:cBhvr additive="base">
                                        <p:cTn id="6" dur="180000"/>
                                        <p:tgtEl>
                                          <p:spTgt spid="24"/>
                                        </p:tgtEl>
                                        <p:attrNameLst>
                                          <p:attrName>ppt_x</p:attrName>
                                        </p:attrNameLst>
                                      </p:cBhvr>
                                      <p:tavLst>
                                        <p:tav tm="0">
                                          <p:val>
                                            <p:strVal val="ppt_x"/>
                                          </p:val>
                                        </p:tav>
                                        <p:tav tm="100000">
                                          <p:val>
                                            <p:strVal val="ppt_x"/>
                                          </p:val>
                                        </p:tav>
                                      </p:tavLst>
                                    </p:anim>
                                    <p:anim calcmode="lin" valueType="num">
                                      <p:cBhvr additive="base">
                                        <p:cTn id="7" dur="180000"/>
                                        <p:tgtEl>
                                          <p:spTgt spid="24"/>
                                        </p:tgtEl>
                                        <p:attrNameLst>
                                          <p:attrName>ppt_y</p:attrName>
                                        </p:attrNameLst>
                                      </p:cBhvr>
                                      <p:tavLst>
                                        <p:tav tm="0">
                                          <p:val>
                                            <p:strVal val="ppt_y"/>
                                          </p:val>
                                        </p:tav>
                                        <p:tav tm="100000">
                                          <p:val>
                                            <p:strVal val="1+ppt_h/2"/>
                                          </p:val>
                                        </p:tav>
                                      </p:tavLst>
                                    </p:anim>
                                    <p:set>
                                      <p:cBhvr>
                                        <p:cTn id="8" dur="1" fill="hold">
                                          <p:stCondLst>
                                            <p:cond delay="179999"/>
                                          </p:stCondLst>
                                        </p:cTn>
                                        <p:tgtEl>
                                          <p:spTgt spid="24"/>
                                        </p:tgtEl>
                                        <p:attrNameLst>
                                          <p:attrName>style.visibility</p:attrName>
                                        </p:attrNameLst>
                                      </p:cBhvr>
                                      <p:to>
                                        <p:strVal val="hidden"/>
                                      </p:to>
                                    </p:set>
                                  </p:childTnLst>
                                </p:cTn>
                              </p:par>
                              <p:par>
                                <p:cTn id="9" presetID="1" presetClass="exit" presetSubtype="0" fill="hold" grpId="0" nodeType="withEffect">
                                  <p:stCondLst>
                                    <p:cond delay="60400"/>
                                  </p:stCondLst>
                                  <p:childTnLst>
                                    <p:set>
                                      <p:cBhvr>
                                        <p:cTn id="10" dur="1" fill="hold">
                                          <p:stCondLst>
                                            <p:cond delay="9"/>
                                          </p:stCondLst>
                                        </p:cTn>
                                        <p:tgtEl>
                                          <p:spTgt spid="20"/>
                                        </p:tgtEl>
                                        <p:attrNameLst>
                                          <p:attrName>style.visibility</p:attrName>
                                        </p:attrNameLst>
                                      </p:cBhvr>
                                      <p:to>
                                        <p:strVal val="hidden"/>
                                      </p:to>
                                    </p:set>
                                  </p:childTnLst>
                                </p:cTn>
                              </p:par>
                              <p:par>
                                <p:cTn id="11" presetID="1" presetClass="exit" presetSubtype="0" fill="hold" grpId="0" nodeType="withEffect">
                                  <p:stCondLst>
                                    <p:cond delay="120000"/>
                                  </p:stCondLst>
                                  <p:childTnLst>
                                    <p:set>
                                      <p:cBhvr>
                                        <p:cTn id="12" dur="1" fill="hold">
                                          <p:stCondLst>
                                            <p:cond delay="9"/>
                                          </p:stCondLst>
                                        </p:cTn>
                                        <p:tgtEl>
                                          <p:spTgt spid="18"/>
                                        </p:tgtEl>
                                        <p:attrNameLst>
                                          <p:attrName>style.visibility</p:attrName>
                                        </p:attrNameLst>
                                      </p:cBhvr>
                                      <p:to>
                                        <p:strVal val="hidden"/>
                                      </p:to>
                                    </p:set>
                                  </p:childTnLst>
                                </p:cTn>
                              </p:par>
                              <p:par>
                                <p:cTn id="13" presetID="1" presetClass="exit" presetSubtype="0" fill="hold" grpId="0" nodeType="withEffect">
                                  <p:stCondLst>
                                    <p:cond delay="150800"/>
                                  </p:stCondLst>
                                  <p:childTnLst>
                                    <p:set>
                                      <p:cBhvr>
                                        <p:cTn id="14" dur="1" fill="hold">
                                          <p:stCondLst>
                                            <p:cond delay="9"/>
                                          </p:stCondLst>
                                        </p:cTn>
                                        <p:tgtEl>
                                          <p:spTgt spid="17"/>
                                        </p:tgtEl>
                                        <p:attrNameLst>
                                          <p:attrName>style.visibility</p:attrName>
                                        </p:attrNameLst>
                                      </p:cBhvr>
                                      <p:to>
                                        <p:strVal val="hidden"/>
                                      </p:to>
                                    </p:set>
                                  </p:childTnLst>
                                </p:cTn>
                              </p:par>
                              <p:par>
                                <p:cTn id="15" presetID="1" presetClass="exit" presetSubtype="0" fill="hold" grpId="0" nodeType="withEffect">
                                  <p:stCondLst>
                                    <p:cond delay="170000"/>
                                  </p:stCondLst>
                                  <p:childTnLst>
                                    <p:set>
                                      <p:cBhvr>
                                        <p:cTn id="16" dur="1" fill="hold">
                                          <p:stCondLst>
                                            <p:cond delay="9"/>
                                          </p:stCondLst>
                                        </p:cTn>
                                        <p:tgtEl>
                                          <p:spTgt spid="16"/>
                                        </p:tgtEl>
                                        <p:attrNameLst>
                                          <p:attrName>style.visibility</p:attrName>
                                        </p:attrNameLst>
                                      </p:cBhvr>
                                      <p:to>
                                        <p:strVal val="hidden"/>
                                      </p:to>
                                    </p:set>
                                  </p:childTnLst>
                                </p:cTn>
                              </p:par>
                              <p:par>
                                <p:cTn id="17" presetID="1" presetClass="exit" presetSubtype="0" fill="hold" grpId="0" nodeType="withEffect">
                                  <p:stCondLst>
                                    <p:cond delay="178800"/>
                                  </p:stCondLst>
                                  <p:childTnLst>
                                    <p:set>
                                      <p:cBhvr>
                                        <p:cTn id="18" dur="1" fill="hold">
                                          <p:stCondLst>
                                            <p:cond delay="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0"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8D0CC65-B68A-D15D-5604-5AC43C27C8E0}"/>
              </a:ext>
            </a:extLst>
          </p:cNvPr>
          <p:cNvSpPr/>
          <p:nvPr/>
        </p:nvSpPr>
        <p:spPr>
          <a:xfrm>
            <a:off x="0" y="0"/>
            <a:ext cx="12192000" cy="6858000"/>
          </a:xfrm>
          <a:prstGeom prst="rect">
            <a:avLst/>
          </a:prstGeom>
          <a:solidFill>
            <a:srgbClr val="9448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Google Shape;138;p16">
            <a:extLst>
              <a:ext uri="{FF2B5EF4-FFF2-40B4-BE49-F238E27FC236}">
                <a16:creationId xmlns:a16="http://schemas.microsoft.com/office/drawing/2014/main" id="{09DFDE71-588F-E5B6-FB43-5E58180E5AC8}"/>
              </a:ext>
            </a:extLst>
          </p:cNvPr>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dirty="0">
                <a:solidFill>
                  <a:schemeClr val="bg1"/>
                </a:solidFill>
                <a:latin typeface="Arial"/>
                <a:ea typeface="Arial"/>
                <a:cs typeface="Arial"/>
                <a:sym typeface="Arial"/>
              </a:rPr>
              <a:t>LESSON 2</a:t>
            </a:r>
            <a:endParaRPr b="0" i="0" u="none" strike="noStrike" cap="none" dirty="0">
              <a:solidFill>
                <a:schemeClr val="bg1"/>
              </a:solidFill>
              <a:latin typeface="Arial"/>
              <a:ea typeface="Arial"/>
              <a:cs typeface="Arial"/>
              <a:sym typeface="Arial"/>
            </a:endParaRPr>
          </a:p>
        </p:txBody>
      </p:sp>
      <p:sp>
        <p:nvSpPr>
          <p:cNvPr id="6" name="Google Shape;138;p16">
            <a:extLst>
              <a:ext uri="{FF2B5EF4-FFF2-40B4-BE49-F238E27FC236}">
                <a16:creationId xmlns:a16="http://schemas.microsoft.com/office/drawing/2014/main" id="{53AECCBC-D799-3661-05F7-927D55BB36E6}"/>
              </a:ext>
            </a:extLst>
          </p:cNvPr>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5400" dirty="0">
                <a:solidFill>
                  <a:schemeClr val="bg1"/>
                </a:solidFill>
                <a:latin typeface="Arial"/>
                <a:ea typeface="Arial"/>
                <a:cs typeface="Arial"/>
                <a:sym typeface="Arial"/>
              </a:rPr>
              <a:t>THE THIEVES OF TIME</a:t>
            </a:r>
            <a:endParaRPr lang="en-US" sz="5400" i="0" u="none" strike="noStrike" cap="none" dirty="0">
              <a:solidFill>
                <a:schemeClr val="bg1"/>
              </a:solidFill>
              <a:latin typeface="Arial"/>
              <a:ea typeface="Arial"/>
              <a:cs typeface="Arial"/>
              <a:sym typeface="Arial"/>
            </a:endParaRPr>
          </a:p>
        </p:txBody>
      </p:sp>
      <p:sp>
        <p:nvSpPr>
          <p:cNvPr id="2" name="Rectangle 1">
            <a:extLst>
              <a:ext uri="{FF2B5EF4-FFF2-40B4-BE49-F238E27FC236}">
                <a16:creationId xmlns:a16="http://schemas.microsoft.com/office/drawing/2014/main" id="{65C8171F-39F4-91AC-BD67-E9C9FA1ED5A7}"/>
              </a:ext>
            </a:extLst>
          </p:cNvPr>
          <p:cNvSpPr/>
          <p:nvPr/>
        </p:nvSpPr>
        <p:spPr>
          <a:xfrm>
            <a:off x="0" y="0"/>
            <a:ext cx="12192000" cy="1805915"/>
          </a:xfrm>
          <a:prstGeom prst="rect">
            <a:avLst/>
          </a:prstGeom>
          <a:solidFill>
            <a:srgbClr val="7439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FB693940-20C2-B004-0CAD-03594F35CFAA}"/>
              </a:ext>
            </a:extLst>
          </p:cNvPr>
          <p:cNvGrpSpPr/>
          <p:nvPr/>
        </p:nvGrpSpPr>
        <p:grpSpPr>
          <a:xfrm>
            <a:off x="1830266" y="460736"/>
            <a:ext cx="5686669" cy="1202212"/>
            <a:chOff x="3111501" y="486136"/>
            <a:chExt cx="5686669" cy="1202212"/>
          </a:xfrm>
        </p:grpSpPr>
        <p:sp>
          <p:nvSpPr>
            <p:cNvPr id="7" name="Google Shape;138;p16">
              <a:extLst>
                <a:ext uri="{FF2B5EF4-FFF2-40B4-BE49-F238E27FC236}">
                  <a16:creationId xmlns:a16="http://schemas.microsoft.com/office/drawing/2014/main" id="{E823CBAF-F4B1-DB08-ABA4-877127CE192C}"/>
                </a:ext>
              </a:extLst>
            </p:cNvPr>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400" b="1" dirty="0">
                  <a:solidFill>
                    <a:srgbClr val="C8845E"/>
                  </a:solidFill>
                  <a:latin typeface="Arial"/>
                  <a:ea typeface="Arial"/>
                  <a:cs typeface="Arial"/>
                  <a:sym typeface="Arial"/>
                </a:rPr>
                <a:t>ACCOUNTABILITY HUDDLE</a:t>
              </a:r>
              <a:endParaRPr lang="en-US" sz="2400" b="1" i="0" u="none" strike="noStrike" cap="none" dirty="0">
                <a:solidFill>
                  <a:srgbClr val="C8845E"/>
                </a:solidFill>
                <a:latin typeface="Arial"/>
                <a:ea typeface="Arial"/>
                <a:cs typeface="Arial"/>
                <a:sym typeface="Arial"/>
              </a:endParaRPr>
            </a:p>
          </p:txBody>
        </p:sp>
        <p:pic>
          <p:nvPicPr>
            <p:cNvPr id="3" name="Picture 2">
              <a:extLst>
                <a:ext uri="{FF2B5EF4-FFF2-40B4-BE49-F238E27FC236}">
                  <a16:creationId xmlns:a16="http://schemas.microsoft.com/office/drawing/2014/main" id="{B5D7B1F2-E43D-9AE7-1E18-C8B0B4911437}"/>
                </a:ext>
              </a:extLst>
            </p:cNvPr>
            <p:cNvPicPr>
              <a:picLocks noChangeAspect="1"/>
            </p:cNvPicPr>
            <p:nvPr/>
          </p:nvPicPr>
          <p:blipFill rotWithShape="1">
            <a:blip r:embed="rId2">
              <a:extLst>
                <a:ext uri="{28A0092B-C50C-407E-A947-70E740481C1C}">
                  <a14:useLocalDpi xmlns:a14="http://schemas.microsoft.com/office/drawing/2010/main" val="0"/>
                </a:ext>
              </a:extLst>
            </a:blip>
            <a:srcRect l="24249" r="23108"/>
            <a:stretch/>
          </p:blipFill>
          <p:spPr>
            <a:xfrm>
              <a:off x="3111501" y="486136"/>
              <a:ext cx="1168400" cy="1202212"/>
            </a:xfrm>
            <a:prstGeom prst="rect">
              <a:avLst/>
            </a:prstGeom>
          </p:spPr>
        </p:pic>
      </p:grpSp>
      <p:sp>
        <p:nvSpPr>
          <p:cNvPr id="11" name="TextBox 10">
            <a:extLst>
              <a:ext uri="{FF2B5EF4-FFF2-40B4-BE49-F238E27FC236}">
                <a16:creationId xmlns:a16="http://schemas.microsoft.com/office/drawing/2014/main" id="{98A8ECF0-C541-3AF4-8134-2DD5BA88EA60}"/>
              </a:ext>
            </a:extLst>
          </p:cNvPr>
          <p:cNvSpPr txBox="1"/>
          <p:nvPr/>
        </p:nvSpPr>
        <p:spPr>
          <a:xfrm>
            <a:off x="10027357" y="6305006"/>
            <a:ext cx="1271451" cy="230832"/>
          </a:xfrm>
          <a:prstGeom prst="rect">
            <a:avLst/>
          </a:prstGeom>
          <a:noFill/>
        </p:spPr>
        <p:txBody>
          <a:bodyPr wrap="square" rtlCol="0">
            <a:spAutoFit/>
          </a:bodyPr>
          <a:lstStyle/>
          <a:p>
            <a:r>
              <a:rPr lang="en-US" sz="900" dirty="0">
                <a:solidFill>
                  <a:schemeClr val="bg1">
                    <a:alpha val="76000"/>
                  </a:schemeClr>
                </a:solidFill>
                <a:latin typeface="Arial" panose="020B0604020202020204" pitchFamily="34" charset="0"/>
                <a:cs typeface="Arial" panose="020B0604020202020204" pitchFamily="34" charset="0"/>
              </a:rPr>
              <a:t>© Juliet Funt Group</a:t>
            </a:r>
          </a:p>
        </p:txBody>
      </p:sp>
    </p:spTree>
    <p:extLst>
      <p:ext uri="{BB962C8B-B14F-4D97-AF65-F5344CB8AC3E}">
        <p14:creationId xmlns:p14="http://schemas.microsoft.com/office/powerpoint/2010/main" val="1740427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84B58-10FA-5AF0-1BCF-C313B9424A0D}"/>
              </a:ext>
            </a:extLst>
          </p:cNvPr>
          <p:cNvSpPr>
            <a:spLocks noGrp="1"/>
          </p:cNvSpPr>
          <p:nvPr>
            <p:ph type="title" idx="4294967295"/>
          </p:nvPr>
        </p:nvSpPr>
        <p:spPr>
          <a:xfrm>
            <a:off x="3091865" y="1677969"/>
            <a:ext cx="7371762" cy="559472"/>
          </a:xfrm>
        </p:spPr>
        <p:txBody>
          <a:bodyPr>
            <a:noAutofit/>
          </a:bodyPr>
          <a:lstStyle/>
          <a:p>
            <a:r>
              <a:rPr lang="en-US" sz="2800" b="1" dirty="0">
                <a:solidFill>
                  <a:srgbClr val="F8F3F2">
                    <a:alpha val="75000"/>
                  </a:srgbClr>
                </a:solidFill>
                <a:latin typeface="Arial" panose="020B0604020202020204" pitchFamily="34" charset="0"/>
                <a:cs typeface="Arial" panose="020B0604020202020204" pitchFamily="34" charset="0"/>
              </a:rPr>
              <a:t>This lesson’s goal:</a:t>
            </a:r>
          </a:p>
        </p:txBody>
      </p:sp>
      <p:sp>
        <p:nvSpPr>
          <p:cNvPr id="3" name="Content Placeholder 2">
            <a:extLst>
              <a:ext uri="{FF2B5EF4-FFF2-40B4-BE49-F238E27FC236}">
                <a16:creationId xmlns:a16="http://schemas.microsoft.com/office/drawing/2014/main" id="{8D784B89-A335-3F07-1ABD-1B3AFFEB408C}"/>
              </a:ext>
            </a:extLst>
          </p:cNvPr>
          <p:cNvSpPr>
            <a:spLocks noGrp="1"/>
          </p:cNvSpPr>
          <p:nvPr>
            <p:ph idx="4294967295"/>
          </p:nvPr>
        </p:nvSpPr>
        <p:spPr>
          <a:xfrm>
            <a:off x="3091865" y="2525486"/>
            <a:ext cx="7371762" cy="3211706"/>
          </a:xfrm>
          <a:ln>
            <a:noFill/>
          </a:ln>
        </p:spPr>
        <p:txBody>
          <a:bodyPr anchor="t">
            <a:noAutofit/>
          </a:bodyPr>
          <a:lstStyle/>
          <a:p>
            <a:pPr marL="0" indent="0">
              <a:lnSpc>
                <a:spcPts val="3600"/>
              </a:lnSpc>
              <a:buNone/>
            </a:pPr>
            <a:r>
              <a:rPr lang="en-US" sz="2400" i="1" spc="60" dirty="0">
                <a:solidFill>
                  <a:srgbClr val="F8F3F2"/>
                </a:solidFill>
                <a:latin typeface="Arial" panose="020B0604020202020204" pitchFamily="34" charset="0"/>
                <a:cs typeface="Arial" panose="020B0604020202020204" pitchFamily="34" charset="0"/>
              </a:rPr>
              <a:t>Take power back from the Thieves of Time by learning to spot them.</a:t>
            </a:r>
          </a:p>
          <a:p>
            <a:pPr marL="0" indent="0">
              <a:lnSpc>
                <a:spcPts val="3600"/>
              </a:lnSpc>
              <a:buNone/>
            </a:pPr>
            <a:r>
              <a:rPr lang="en-US" sz="2400" i="1" spc="60" dirty="0">
                <a:solidFill>
                  <a:srgbClr val="F8F3F2"/>
                </a:solidFill>
                <a:latin typeface="Arial" panose="020B0604020202020204" pitchFamily="34" charset="0"/>
                <a:cs typeface="Arial" panose="020B0604020202020204" pitchFamily="34" charset="0"/>
              </a:rPr>
              <a:t>Drive</a:t>
            </a:r>
          </a:p>
          <a:p>
            <a:pPr marL="0" indent="0">
              <a:lnSpc>
                <a:spcPts val="3600"/>
              </a:lnSpc>
              <a:buNone/>
            </a:pPr>
            <a:r>
              <a:rPr lang="en-US" sz="2400" i="1" spc="60" dirty="0">
                <a:solidFill>
                  <a:srgbClr val="F8F3F2"/>
                </a:solidFill>
                <a:latin typeface="Arial" panose="020B0604020202020204" pitchFamily="34" charset="0"/>
                <a:cs typeface="Arial" panose="020B0604020202020204" pitchFamily="34" charset="0"/>
              </a:rPr>
              <a:t>Excellence</a:t>
            </a:r>
          </a:p>
          <a:p>
            <a:pPr marL="0" indent="0">
              <a:lnSpc>
                <a:spcPts val="3600"/>
              </a:lnSpc>
              <a:buNone/>
            </a:pPr>
            <a:r>
              <a:rPr lang="en-US" sz="2400" i="1" spc="60" dirty="0">
                <a:solidFill>
                  <a:srgbClr val="F8F3F2"/>
                </a:solidFill>
                <a:latin typeface="Arial" panose="020B0604020202020204" pitchFamily="34" charset="0"/>
                <a:cs typeface="Arial" panose="020B0604020202020204" pitchFamily="34" charset="0"/>
              </a:rPr>
              <a:t>Information</a:t>
            </a:r>
          </a:p>
          <a:p>
            <a:pPr marL="0" indent="0">
              <a:lnSpc>
                <a:spcPts val="3600"/>
              </a:lnSpc>
              <a:buNone/>
            </a:pPr>
            <a:r>
              <a:rPr lang="en-US" sz="2400" i="1" spc="60" dirty="0">
                <a:solidFill>
                  <a:srgbClr val="F8F3F2"/>
                </a:solidFill>
                <a:latin typeface="Arial" panose="020B0604020202020204" pitchFamily="34" charset="0"/>
                <a:cs typeface="Arial" panose="020B0604020202020204" pitchFamily="34" charset="0"/>
              </a:rPr>
              <a:t>Activity</a:t>
            </a:r>
          </a:p>
        </p:txBody>
      </p:sp>
    </p:spTree>
    <p:extLst>
      <p:ext uri="{BB962C8B-B14F-4D97-AF65-F5344CB8AC3E}">
        <p14:creationId xmlns:p14="http://schemas.microsoft.com/office/powerpoint/2010/main" val="3013280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D16CC3-2148-D4DD-3D21-0D36C09759BE}"/>
              </a:ext>
            </a:extLst>
          </p:cNvPr>
          <p:cNvSpPr/>
          <p:nvPr/>
        </p:nvSpPr>
        <p:spPr>
          <a:xfrm>
            <a:off x="-876" y="8436"/>
            <a:ext cx="1806230" cy="6857999"/>
          </a:xfrm>
          <a:prstGeom prst="rect">
            <a:avLst/>
          </a:prstGeom>
          <a:solidFill>
            <a:schemeClr val="bg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a:extLst>
              <a:ext uri="{FF2B5EF4-FFF2-40B4-BE49-F238E27FC236}">
                <a16:creationId xmlns:a16="http://schemas.microsoft.com/office/drawing/2014/main" id="{59E3A61D-FEBC-7122-6056-CEA1D4110D0D}"/>
              </a:ext>
            </a:extLst>
          </p:cNvPr>
          <p:cNvSpPr>
            <a:spLocks noGrp="1"/>
          </p:cNvSpPr>
          <p:nvPr>
            <p:ph idx="1"/>
          </p:nvPr>
        </p:nvSpPr>
        <p:spPr>
          <a:xfrm>
            <a:off x="3748139" y="2605125"/>
            <a:ext cx="6832775" cy="3504036"/>
          </a:xfrm>
        </p:spPr>
        <p:txBody>
          <a:bodyPr lIns="0" tIns="0" rIns="0" bIns="0">
            <a:normAutofit/>
          </a:bodyPr>
          <a:lstStyle/>
          <a:p>
            <a:pPr>
              <a:lnSpc>
                <a:spcPts val="3600"/>
              </a:lnSpc>
              <a:spcBef>
                <a:spcPts val="0"/>
              </a:spcBef>
              <a:spcAft>
                <a:spcPts val="1200"/>
              </a:spcAft>
            </a:pPr>
            <a:r>
              <a:rPr lang="en-US" sz="2400" i="0" dirty="0">
                <a:solidFill>
                  <a:schemeClr val="tx1"/>
                </a:solidFill>
                <a:latin typeface="Arial" panose="020B0604020202020204" pitchFamily="34" charset="0"/>
              </a:rPr>
              <a:t>What were the results of our Thieves </a:t>
            </a:r>
            <a:br>
              <a:rPr lang="en-US" sz="2400" i="0" dirty="0">
                <a:solidFill>
                  <a:schemeClr val="tx1"/>
                </a:solidFill>
                <a:latin typeface="Arial" panose="020B0604020202020204" pitchFamily="34" charset="0"/>
              </a:rPr>
            </a:br>
            <a:r>
              <a:rPr lang="en-US" sz="2400" i="0" dirty="0">
                <a:solidFill>
                  <a:schemeClr val="tx1"/>
                </a:solidFill>
                <a:latin typeface="Arial" panose="020B0604020202020204" pitchFamily="34" charset="0"/>
              </a:rPr>
              <a:t>of Time assessments?</a:t>
            </a:r>
          </a:p>
        </p:txBody>
      </p:sp>
      <p:sp>
        <p:nvSpPr>
          <p:cNvPr id="2" name="Google Shape;138;p16">
            <a:extLst>
              <a:ext uri="{FF2B5EF4-FFF2-40B4-BE49-F238E27FC236}">
                <a16:creationId xmlns:a16="http://schemas.microsoft.com/office/drawing/2014/main" id="{9969C4E5-6108-061F-FD9B-12A1F2D19406}"/>
              </a:ext>
            </a:extLst>
          </p:cNvPr>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dirty="0">
                <a:solidFill>
                  <a:srgbClr val="B45527"/>
                </a:solidFill>
                <a:latin typeface="Arial"/>
                <a:ea typeface="Arial"/>
                <a:cs typeface="Arial"/>
                <a:sym typeface="Arial"/>
              </a:rPr>
              <a:t>LET’S</a:t>
            </a:r>
            <a:r>
              <a:rPr lang="en-US" sz="2800" b="1" i="0" u="none" strike="noStrike" cap="none" dirty="0">
                <a:solidFill>
                  <a:srgbClr val="944823"/>
                </a:solidFill>
                <a:latin typeface="Arial"/>
                <a:ea typeface="Arial"/>
                <a:cs typeface="Arial"/>
                <a:sym typeface="Arial"/>
              </a:rPr>
              <a:t> </a:t>
            </a:r>
            <a:r>
              <a:rPr lang="en-US" sz="2800" b="1" i="0" u="none" strike="noStrike" cap="none" dirty="0">
                <a:solidFill>
                  <a:srgbClr val="B45527"/>
                </a:solidFill>
                <a:latin typeface="Arial"/>
                <a:ea typeface="Arial"/>
                <a:cs typeface="Arial"/>
                <a:sym typeface="Arial"/>
              </a:rPr>
              <a:t>DISCUSS</a:t>
            </a:r>
            <a:endParaRPr b="0" i="0" u="none" strike="noStrike" cap="none" dirty="0">
              <a:solidFill>
                <a:srgbClr val="B45527"/>
              </a:solidFill>
              <a:latin typeface="Arial"/>
              <a:ea typeface="Arial"/>
              <a:cs typeface="Arial"/>
              <a:sym typeface="Arial"/>
            </a:endParaRPr>
          </a:p>
        </p:txBody>
      </p:sp>
      <p:pic>
        <p:nvPicPr>
          <p:cNvPr id="13" name="Picture 12" descr="Icon&#10;&#10;Description automatically generated">
            <a:extLst>
              <a:ext uri="{FF2B5EF4-FFF2-40B4-BE49-F238E27FC236}">
                <a16:creationId xmlns:a16="http://schemas.microsoft.com/office/drawing/2014/main" id="{D1B88BCA-CD42-FB65-469C-9992EE67C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991" y="1830510"/>
            <a:ext cx="510134" cy="510134"/>
          </a:xfrm>
          <a:prstGeom prst="rect">
            <a:avLst/>
          </a:prstGeom>
        </p:spPr>
      </p:pic>
      <p:sp>
        <p:nvSpPr>
          <p:cNvPr id="14" name="0 Seconds">
            <a:extLst>
              <a:ext uri="{FF2B5EF4-FFF2-40B4-BE49-F238E27FC236}">
                <a16:creationId xmlns:a16="http://schemas.microsoft.com/office/drawing/2014/main" id="{42DB1CEA-5B71-567A-2F97-DF0BB87C7EED}"/>
              </a:ext>
            </a:extLst>
          </p:cNvPr>
          <p:cNvSpPr txBox="1"/>
          <p:nvPr/>
        </p:nvSpPr>
        <p:spPr>
          <a:xfrm>
            <a:off x="140456" y="177758"/>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Next!</a:t>
            </a:r>
          </a:p>
        </p:txBody>
      </p:sp>
      <p:sp>
        <p:nvSpPr>
          <p:cNvPr id="15" name="10 Seconds">
            <a:extLst>
              <a:ext uri="{FF2B5EF4-FFF2-40B4-BE49-F238E27FC236}">
                <a16:creationId xmlns:a16="http://schemas.microsoft.com/office/drawing/2014/main" id="{CE17A537-7A7F-AE9E-A18B-9FE550E034EF}"/>
              </a:ext>
            </a:extLst>
          </p:cNvPr>
          <p:cNvSpPr txBox="1"/>
          <p:nvPr/>
        </p:nvSpPr>
        <p:spPr>
          <a:xfrm>
            <a:off x="152396" y="181559"/>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10 seconds</a:t>
            </a:r>
          </a:p>
        </p:txBody>
      </p:sp>
      <p:sp>
        <p:nvSpPr>
          <p:cNvPr id="16" name="30 Seconds">
            <a:extLst>
              <a:ext uri="{FF2B5EF4-FFF2-40B4-BE49-F238E27FC236}">
                <a16:creationId xmlns:a16="http://schemas.microsoft.com/office/drawing/2014/main" id="{03C09954-F7B8-66D8-7E7A-9E4836C6D51B}"/>
              </a:ext>
            </a:extLst>
          </p:cNvPr>
          <p:cNvSpPr txBox="1"/>
          <p:nvPr/>
        </p:nvSpPr>
        <p:spPr>
          <a:xfrm>
            <a:off x="153155"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30 seconds</a:t>
            </a:r>
          </a:p>
        </p:txBody>
      </p:sp>
      <p:sp>
        <p:nvSpPr>
          <p:cNvPr id="17" name="60 Seconds">
            <a:extLst>
              <a:ext uri="{FF2B5EF4-FFF2-40B4-BE49-F238E27FC236}">
                <a16:creationId xmlns:a16="http://schemas.microsoft.com/office/drawing/2014/main" id="{D8FC2344-988A-A84F-5CF4-6BCE634FD71B}"/>
              </a:ext>
            </a:extLst>
          </p:cNvPr>
          <p:cNvSpPr txBox="1"/>
          <p:nvPr/>
        </p:nvSpPr>
        <p:spPr>
          <a:xfrm>
            <a:off x="152396" y="18492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60 seconds</a:t>
            </a:r>
          </a:p>
        </p:txBody>
      </p:sp>
      <p:sp>
        <p:nvSpPr>
          <p:cNvPr id="18" name="2 Minutes">
            <a:extLst>
              <a:ext uri="{FF2B5EF4-FFF2-40B4-BE49-F238E27FC236}">
                <a16:creationId xmlns:a16="http://schemas.microsoft.com/office/drawing/2014/main" id="{9FBCC327-4A3A-F4E5-BE48-551AD2BFF03D}"/>
              </a:ext>
            </a:extLst>
          </p:cNvPr>
          <p:cNvSpPr txBox="1"/>
          <p:nvPr/>
        </p:nvSpPr>
        <p:spPr>
          <a:xfrm>
            <a:off x="152396"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2 Minutes</a:t>
            </a:r>
          </a:p>
        </p:txBody>
      </p:sp>
      <p:sp>
        <p:nvSpPr>
          <p:cNvPr id="24" name="Timer">
            <a:extLst>
              <a:ext uri="{FF2B5EF4-FFF2-40B4-BE49-F238E27FC236}">
                <a16:creationId xmlns:a16="http://schemas.microsoft.com/office/drawing/2014/main" id="{4F37A974-3955-13BB-E18C-EE54C60DB1A5}"/>
              </a:ext>
            </a:extLst>
          </p:cNvPr>
          <p:cNvSpPr/>
          <p:nvPr/>
        </p:nvSpPr>
        <p:spPr>
          <a:xfrm>
            <a:off x="276335" y="1233316"/>
            <a:ext cx="1250576" cy="5635593"/>
          </a:xfrm>
          <a:prstGeom prst="rect">
            <a:avLst/>
          </a:prstGeom>
          <a:solidFill>
            <a:srgbClr val="B4552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45527"/>
              </a:solidFill>
            </a:endParaRPr>
          </a:p>
        </p:txBody>
      </p:sp>
    </p:spTree>
    <p:extLst>
      <p:ext uri="{BB962C8B-B14F-4D97-AF65-F5344CB8AC3E}">
        <p14:creationId xmlns:p14="http://schemas.microsoft.com/office/powerpoint/2010/main" val="3449649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grpId="0" nodeType="withEffect">
                                  <p:stCondLst>
                                    <p:cond delay="0"/>
                                  </p:stCondLst>
                                  <p:childTnLst>
                                    <p:anim calcmode="lin" valueType="num">
                                      <p:cBhvr additive="base">
                                        <p:cTn id="6" dur="120000"/>
                                        <p:tgtEl>
                                          <p:spTgt spid="24"/>
                                        </p:tgtEl>
                                        <p:attrNameLst>
                                          <p:attrName>ppt_x</p:attrName>
                                        </p:attrNameLst>
                                      </p:cBhvr>
                                      <p:tavLst>
                                        <p:tav tm="0">
                                          <p:val>
                                            <p:strVal val="ppt_x"/>
                                          </p:val>
                                        </p:tav>
                                        <p:tav tm="100000">
                                          <p:val>
                                            <p:strVal val="ppt_x"/>
                                          </p:val>
                                        </p:tav>
                                      </p:tavLst>
                                    </p:anim>
                                    <p:anim calcmode="lin" valueType="num">
                                      <p:cBhvr additive="base">
                                        <p:cTn id="7" dur="120000"/>
                                        <p:tgtEl>
                                          <p:spTgt spid="24"/>
                                        </p:tgtEl>
                                        <p:attrNameLst>
                                          <p:attrName>ppt_y</p:attrName>
                                        </p:attrNameLst>
                                      </p:cBhvr>
                                      <p:tavLst>
                                        <p:tav tm="0">
                                          <p:val>
                                            <p:strVal val="ppt_y"/>
                                          </p:val>
                                        </p:tav>
                                        <p:tav tm="100000">
                                          <p:val>
                                            <p:strVal val="1+ppt_h/2"/>
                                          </p:val>
                                        </p:tav>
                                      </p:tavLst>
                                    </p:anim>
                                    <p:set>
                                      <p:cBhvr>
                                        <p:cTn id="8" dur="1" fill="hold">
                                          <p:stCondLst>
                                            <p:cond delay="119999"/>
                                          </p:stCondLst>
                                        </p:cTn>
                                        <p:tgtEl>
                                          <p:spTgt spid="24"/>
                                        </p:tgtEl>
                                        <p:attrNameLst>
                                          <p:attrName>style.visibility</p:attrName>
                                        </p:attrNameLst>
                                      </p:cBhvr>
                                      <p:to>
                                        <p:strVal val="hidden"/>
                                      </p:to>
                                    </p:set>
                                  </p:childTnLst>
                                </p:cTn>
                              </p:par>
                              <p:par>
                                <p:cTn id="9" presetID="1" presetClass="exit" presetSubtype="0" fill="hold" grpId="0" nodeType="withEffect">
                                  <p:stCondLst>
                                    <p:cond delay="60400"/>
                                  </p:stCondLst>
                                  <p:childTnLst>
                                    <p:set>
                                      <p:cBhvr>
                                        <p:cTn id="10" dur="1" fill="hold">
                                          <p:stCondLst>
                                            <p:cond delay="9"/>
                                          </p:stCondLst>
                                        </p:cTn>
                                        <p:tgtEl>
                                          <p:spTgt spid="18"/>
                                        </p:tgtEl>
                                        <p:attrNameLst>
                                          <p:attrName>style.visibility</p:attrName>
                                        </p:attrNameLst>
                                      </p:cBhvr>
                                      <p:to>
                                        <p:strVal val="hidden"/>
                                      </p:to>
                                    </p:set>
                                  </p:childTnLst>
                                </p:cTn>
                              </p:par>
                              <p:par>
                                <p:cTn id="11" presetID="1" presetClass="exit" presetSubtype="0" fill="hold" grpId="0" nodeType="withEffect">
                                  <p:stCondLst>
                                    <p:cond delay="90000"/>
                                  </p:stCondLst>
                                  <p:childTnLst>
                                    <p:set>
                                      <p:cBhvr>
                                        <p:cTn id="12" dur="1" fill="hold">
                                          <p:stCondLst>
                                            <p:cond delay="9"/>
                                          </p:stCondLst>
                                        </p:cTn>
                                        <p:tgtEl>
                                          <p:spTgt spid="17"/>
                                        </p:tgtEl>
                                        <p:attrNameLst>
                                          <p:attrName>style.visibility</p:attrName>
                                        </p:attrNameLst>
                                      </p:cBhvr>
                                      <p:to>
                                        <p:strVal val="hidden"/>
                                      </p:to>
                                    </p:set>
                                  </p:childTnLst>
                                </p:cTn>
                              </p:par>
                              <p:par>
                                <p:cTn id="13" presetID="1" presetClass="exit" presetSubtype="0" fill="hold" grpId="0" nodeType="withEffect">
                                  <p:stCondLst>
                                    <p:cond delay="110000"/>
                                  </p:stCondLst>
                                  <p:childTnLst>
                                    <p:set>
                                      <p:cBhvr>
                                        <p:cTn id="14" dur="1" fill="hold">
                                          <p:stCondLst>
                                            <p:cond delay="9"/>
                                          </p:stCondLst>
                                        </p:cTn>
                                        <p:tgtEl>
                                          <p:spTgt spid="16"/>
                                        </p:tgtEl>
                                        <p:attrNameLst>
                                          <p:attrName>style.visibility</p:attrName>
                                        </p:attrNameLst>
                                      </p:cBhvr>
                                      <p:to>
                                        <p:strVal val="hidden"/>
                                      </p:to>
                                    </p:set>
                                  </p:childTnLst>
                                </p:cTn>
                              </p:par>
                              <p:par>
                                <p:cTn id="15" presetID="1" presetClass="exit" presetSubtype="0" fill="hold" grpId="0" nodeType="withEffect">
                                  <p:stCondLst>
                                    <p:cond delay="119600"/>
                                  </p:stCondLst>
                                  <p:childTnLst>
                                    <p:set>
                                      <p:cBhvr>
                                        <p:cTn id="16" dur="1" fill="hold">
                                          <p:stCondLst>
                                            <p:cond delay="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078739-4A28-213A-860C-A2685632CB27}"/>
              </a:ext>
            </a:extLst>
          </p:cNvPr>
          <p:cNvSpPr/>
          <p:nvPr/>
        </p:nvSpPr>
        <p:spPr>
          <a:xfrm>
            <a:off x="-876" y="8436"/>
            <a:ext cx="1806230" cy="6857999"/>
          </a:xfrm>
          <a:prstGeom prst="rect">
            <a:avLst/>
          </a:prstGeom>
          <a:solidFill>
            <a:schemeClr val="bg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a:extLst>
              <a:ext uri="{FF2B5EF4-FFF2-40B4-BE49-F238E27FC236}">
                <a16:creationId xmlns:a16="http://schemas.microsoft.com/office/drawing/2014/main" id="{59E3A61D-FEBC-7122-6056-CEA1D4110D0D}"/>
              </a:ext>
            </a:extLst>
          </p:cNvPr>
          <p:cNvSpPr>
            <a:spLocks noGrp="1"/>
          </p:cNvSpPr>
          <p:nvPr>
            <p:ph idx="1"/>
          </p:nvPr>
        </p:nvSpPr>
        <p:spPr>
          <a:xfrm>
            <a:off x="3748139" y="2605125"/>
            <a:ext cx="6832775" cy="3504036"/>
          </a:xfrm>
        </p:spPr>
        <p:txBody>
          <a:bodyPr lIns="0" tIns="0" rIns="0" bIns="0">
            <a:normAutofit/>
          </a:bodyPr>
          <a:lstStyle/>
          <a:p>
            <a:pPr>
              <a:lnSpc>
                <a:spcPts val="3600"/>
              </a:lnSpc>
              <a:spcBef>
                <a:spcPts val="0"/>
              </a:spcBef>
              <a:spcAft>
                <a:spcPts val="1200"/>
              </a:spcAft>
            </a:pPr>
            <a:r>
              <a:rPr lang="en-US" sz="2400" i="0" dirty="0">
                <a:solidFill>
                  <a:schemeClr val="tx1"/>
                </a:solidFill>
                <a:latin typeface="Arial" panose="020B0604020202020204" pitchFamily="34" charset="0"/>
              </a:rPr>
              <a:t>What does it look like for us when our thief is running the show? </a:t>
            </a:r>
            <a:r>
              <a:rPr lang="en-US" sz="2400" i="0">
                <a:solidFill>
                  <a:schemeClr val="tx1"/>
                </a:solidFill>
                <a:latin typeface="Arial" panose="020B0604020202020204" pitchFamily="34" charset="0"/>
              </a:rPr>
              <a:t>What </a:t>
            </a:r>
            <a:r>
              <a:rPr lang="en-US" sz="2400" i="0" dirty="0">
                <a:solidFill>
                  <a:schemeClr val="tx1"/>
                </a:solidFill>
                <a:latin typeface="Arial" panose="020B0604020202020204" pitchFamily="34" charset="0"/>
              </a:rPr>
              <a:t>actions do we take that may not </a:t>
            </a:r>
            <a:r>
              <a:rPr lang="en-US" sz="2400" i="0">
                <a:solidFill>
                  <a:schemeClr val="tx1"/>
                </a:solidFill>
                <a:latin typeface="Arial" panose="020B0604020202020204" pitchFamily="34" charset="0"/>
              </a:rPr>
              <a:t>be serving </a:t>
            </a:r>
            <a:r>
              <a:rPr lang="en-US" sz="2400" i="0" dirty="0">
                <a:solidFill>
                  <a:schemeClr val="tx1"/>
                </a:solidFill>
                <a:latin typeface="Arial" panose="020B0604020202020204" pitchFamily="34" charset="0"/>
              </a:rPr>
              <a:t>us?</a:t>
            </a:r>
          </a:p>
        </p:txBody>
      </p:sp>
      <p:sp>
        <p:nvSpPr>
          <p:cNvPr id="2" name="Google Shape;138;p16">
            <a:extLst>
              <a:ext uri="{FF2B5EF4-FFF2-40B4-BE49-F238E27FC236}">
                <a16:creationId xmlns:a16="http://schemas.microsoft.com/office/drawing/2014/main" id="{9969C4E5-6108-061F-FD9B-12A1F2D19406}"/>
              </a:ext>
            </a:extLst>
          </p:cNvPr>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dirty="0">
                <a:solidFill>
                  <a:srgbClr val="B45527"/>
                </a:solidFill>
                <a:latin typeface="Arial"/>
                <a:ea typeface="Arial"/>
                <a:cs typeface="Arial"/>
                <a:sym typeface="Arial"/>
              </a:rPr>
              <a:t>LET’S</a:t>
            </a:r>
            <a:r>
              <a:rPr lang="en-US" sz="2800" b="1" i="0" u="none" strike="noStrike" cap="none" dirty="0">
                <a:solidFill>
                  <a:srgbClr val="944823"/>
                </a:solidFill>
                <a:latin typeface="Arial"/>
                <a:ea typeface="Arial"/>
                <a:cs typeface="Arial"/>
                <a:sym typeface="Arial"/>
              </a:rPr>
              <a:t> </a:t>
            </a:r>
            <a:r>
              <a:rPr lang="en-US" sz="2800" b="1" i="0" u="none" strike="noStrike" cap="none" dirty="0">
                <a:solidFill>
                  <a:srgbClr val="B45527"/>
                </a:solidFill>
                <a:latin typeface="Arial"/>
                <a:ea typeface="Arial"/>
                <a:cs typeface="Arial"/>
                <a:sym typeface="Arial"/>
              </a:rPr>
              <a:t>DISCUSS</a:t>
            </a:r>
            <a:endParaRPr b="0" i="0" u="none" strike="noStrike" cap="none" dirty="0">
              <a:solidFill>
                <a:srgbClr val="B45527"/>
              </a:solidFill>
              <a:latin typeface="Arial"/>
              <a:ea typeface="Arial"/>
              <a:cs typeface="Arial"/>
              <a:sym typeface="Arial"/>
            </a:endParaRPr>
          </a:p>
        </p:txBody>
      </p:sp>
      <p:pic>
        <p:nvPicPr>
          <p:cNvPr id="13" name="Picture 12" descr="Icon&#10;&#10;Description automatically generated">
            <a:extLst>
              <a:ext uri="{FF2B5EF4-FFF2-40B4-BE49-F238E27FC236}">
                <a16:creationId xmlns:a16="http://schemas.microsoft.com/office/drawing/2014/main" id="{D1B88BCA-CD42-FB65-469C-9992EE67C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991" y="1830510"/>
            <a:ext cx="510134" cy="510134"/>
          </a:xfrm>
          <a:prstGeom prst="rect">
            <a:avLst/>
          </a:prstGeom>
        </p:spPr>
      </p:pic>
      <p:sp>
        <p:nvSpPr>
          <p:cNvPr id="14" name="0 Seconds">
            <a:extLst>
              <a:ext uri="{FF2B5EF4-FFF2-40B4-BE49-F238E27FC236}">
                <a16:creationId xmlns:a16="http://schemas.microsoft.com/office/drawing/2014/main" id="{42DB1CEA-5B71-567A-2F97-DF0BB87C7EED}"/>
              </a:ext>
            </a:extLst>
          </p:cNvPr>
          <p:cNvSpPr txBox="1"/>
          <p:nvPr/>
        </p:nvSpPr>
        <p:spPr>
          <a:xfrm>
            <a:off x="148272" y="177758"/>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Next!</a:t>
            </a:r>
          </a:p>
        </p:txBody>
      </p:sp>
      <p:sp>
        <p:nvSpPr>
          <p:cNvPr id="15" name="10 Seconds">
            <a:extLst>
              <a:ext uri="{FF2B5EF4-FFF2-40B4-BE49-F238E27FC236}">
                <a16:creationId xmlns:a16="http://schemas.microsoft.com/office/drawing/2014/main" id="{CE17A537-7A7F-AE9E-A18B-9FE550E034EF}"/>
              </a:ext>
            </a:extLst>
          </p:cNvPr>
          <p:cNvSpPr txBox="1"/>
          <p:nvPr/>
        </p:nvSpPr>
        <p:spPr>
          <a:xfrm>
            <a:off x="160212" y="181559"/>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10 seconds</a:t>
            </a:r>
          </a:p>
        </p:txBody>
      </p:sp>
      <p:sp>
        <p:nvSpPr>
          <p:cNvPr id="16" name="30 Seconds">
            <a:extLst>
              <a:ext uri="{FF2B5EF4-FFF2-40B4-BE49-F238E27FC236}">
                <a16:creationId xmlns:a16="http://schemas.microsoft.com/office/drawing/2014/main" id="{03C09954-F7B8-66D8-7E7A-9E4836C6D51B}"/>
              </a:ext>
            </a:extLst>
          </p:cNvPr>
          <p:cNvSpPr txBox="1"/>
          <p:nvPr/>
        </p:nvSpPr>
        <p:spPr>
          <a:xfrm>
            <a:off x="160971"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30 seconds</a:t>
            </a:r>
          </a:p>
        </p:txBody>
      </p:sp>
      <p:sp>
        <p:nvSpPr>
          <p:cNvPr id="17" name="60 Seconds">
            <a:extLst>
              <a:ext uri="{FF2B5EF4-FFF2-40B4-BE49-F238E27FC236}">
                <a16:creationId xmlns:a16="http://schemas.microsoft.com/office/drawing/2014/main" id="{D8FC2344-988A-A84F-5CF4-6BCE634FD71B}"/>
              </a:ext>
            </a:extLst>
          </p:cNvPr>
          <p:cNvSpPr txBox="1"/>
          <p:nvPr/>
        </p:nvSpPr>
        <p:spPr>
          <a:xfrm>
            <a:off x="160212" y="18492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60 seconds</a:t>
            </a:r>
          </a:p>
        </p:txBody>
      </p:sp>
      <p:sp>
        <p:nvSpPr>
          <p:cNvPr id="18" name="2 Minutes">
            <a:extLst>
              <a:ext uri="{FF2B5EF4-FFF2-40B4-BE49-F238E27FC236}">
                <a16:creationId xmlns:a16="http://schemas.microsoft.com/office/drawing/2014/main" id="{9FBCC327-4A3A-F4E5-BE48-551AD2BFF03D}"/>
              </a:ext>
            </a:extLst>
          </p:cNvPr>
          <p:cNvSpPr txBox="1"/>
          <p:nvPr/>
        </p:nvSpPr>
        <p:spPr>
          <a:xfrm>
            <a:off x="160212"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2 Minutes</a:t>
            </a:r>
          </a:p>
        </p:txBody>
      </p:sp>
      <p:sp>
        <p:nvSpPr>
          <p:cNvPr id="20" name="3 Minutes">
            <a:extLst>
              <a:ext uri="{FF2B5EF4-FFF2-40B4-BE49-F238E27FC236}">
                <a16:creationId xmlns:a16="http://schemas.microsoft.com/office/drawing/2014/main" id="{8C7276DB-6613-8F28-4116-832BF0CBA2CA}"/>
              </a:ext>
            </a:extLst>
          </p:cNvPr>
          <p:cNvSpPr txBox="1"/>
          <p:nvPr/>
        </p:nvSpPr>
        <p:spPr>
          <a:xfrm>
            <a:off x="160212" y="177758"/>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 Minutes</a:t>
            </a:r>
          </a:p>
        </p:txBody>
      </p:sp>
      <p:sp>
        <p:nvSpPr>
          <p:cNvPr id="21" name="4 Minutes">
            <a:extLst>
              <a:ext uri="{FF2B5EF4-FFF2-40B4-BE49-F238E27FC236}">
                <a16:creationId xmlns:a16="http://schemas.microsoft.com/office/drawing/2014/main" id="{42F69D69-3789-06BD-25F9-98B76BCD070E}"/>
              </a:ext>
            </a:extLst>
          </p:cNvPr>
          <p:cNvSpPr txBox="1"/>
          <p:nvPr/>
        </p:nvSpPr>
        <p:spPr>
          <a:xfrm>
            <a:off x="160212"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4 Minutes</a:t>
            </a:r>
          </a:p>
        </p:txBody>
      </p:sp>
      <p:sp>
        <p:nvSpPr>
          <p:cNvPr id="22" name="5 Minutes">
            <a:extLst>
              <a:ext uri="{FF2B5EF4-FFF2-40B4-BE49-F238E27FC236}">
                <a16:creationId xmlns:a16="http://schemas.microsoft.com/office/drawing/2014/main" id="{BABCFF72-0B32-934B-D13B-700F9014FE04}"/>
              </a:ext>
            </a:extLst>
          </p:cNvPr>
          <p:cNvSpPr txBox="1"/>
          <p:nvPr/>
        </p:nvSpPr>
        <p:spPr>
          <a:xfrm>
            <a:off x="172152" y="192414"/>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5 Minutes</a:t>
            </a:r>
          </a:p>
        </p:txBody>
      </p:sp>
      <p:sp>
        <p:nvSpPr>
          <p:cNvPr id="24" name="Timer">
            <a:extLst>
              <a:ext uri="{FF2B5EF4-FFF2-40B4-BE49-F238E27FC236}">
                <a16:creationId xmlns:a16="http://schemas.microsoft.com/office/drawing/2014/main" id="{4F37A974-3955-13BB-E18C-EE54C60DB1A5}"/>
              </a:ext>
            </a:extLst>
          </p:cNvPr>
          <p:cNvSpPr/>
          <p:nvPr/>
        </p:nvSpPr>
        <p:spPr>
          <a:xfrm>
            <a:off x="284151" y="1233316"/>
            <a:ext cx="1250576" cy="5635593"/>
          </a:xfrm>
          <a:prstGeom prst="rect">
            <a:avLst/>
          </a:prstGeom>
          <a:solidFill>
            <a:srgbClr val="B4552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45527"/>
              </a:solidFill>
            </a:endParaRPr>
          </a:p>
        </p:txBody>
      </p:sp>
    </p:spTree>
    <p:extLst>
      <p:ext uri="{BB962C8B-B14F-4D97-AF65-F5344CB8AC3E}">
        <p14:creationId xmlns:p14="http://schemas.microsoft.com/office/powerpoint/2010/main" val="414060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grpId="0" nodeType="withEffect">
                                  <p:stCondLst>
                                    <p:cond delay="0"/>
                                  </p:stCondLst>
                                  <p:childTnLst>
                                    <p:anim calcmode="lin" valueType="num">
                                      <p:cBhvr additive="base">
                                        <p:cTn id="6" dur="300000"/>
                                        <p:tgtEl>
                                          <p:spTgt spid="24"/>
                                        </p:tgtEl>
                                        <p:attrNameLst>
                                          <p:attrName>ppt_x</p:attrName>
                                        </p:attrNameLst>
                                      </p:cBhvr>
                                      <p:tavLst>
                                        <p:tav tm="0">
                                          <p:val>
                                            <p:strVal val="ppt_x"/>
                                          </p:val>
                                        </p:tav>
                                        <p:tav tm="100000">
                                          <p:val>
                                            <p:strVal val="ppt_x"/>
                                          </p:val>
                                        </p:tav>
                                      </p:tavLst>
                                    </p:anim>
                                    <p:anim calcmode="lin" valueType="num">
                                      <p:cBhvr additive="base">
                                        <p:cTn id="7" dur="300000"/>
                                        <p:tgtEl>
                                          <p:spTgt spid="24"/>
                                        </p:tgtEl>
                                        <p:attrNameLst>
                                          <p:attrName>ppt_y</p:attrName>
                                        </p:attrNameLst>
                                      </p:cBhvr>
                                      <p:tavLst>
                                        <p:tav tm="0">
                                          <p:val>
                                            <p:strVal val="ppt_y"/>
                                          </p:val>
                                        </p:tav>
                                        <p:tav tm="100000">
                                          <p:val>
                                            <p:strVal val="1+ppt_h/2"/>
                                          </p:val>
                                        </p:tav>
                                      </p:tavLst>
                                    </p:anim>
                                    <p:set>
                                      <p:cBhvr>
                                        <p:cTn id="8" dur="1" fill="hold">
                                          <p:stCondLst>
                                            <p:cond delay="299999"/>
                                          </p:stCondLst>
                                        </p:cTn>
                                        <p:tgtEl>
                                          <p:spTgt spid="24"/>
                                        </p:tgtEl>
                                        <p:attrNameLst>
                                          <p:attrName>style.visibility</p:attrName>
                                        </p:attrNameLst>
                                      </p:cBhvr>
                                      <p:to>
                                        <p:strVal val="hidden"/>
                                      </p:to>
                                    </p:set>
                                  </p:childTnLst>
                                </p:cTn>
                              </p:par>
                              <p:par>
                                <p:cTn id="9" presetID="1" presetClass="exit" presetSubtype="0" fill="hold" grpId="0" nodeType="withEffect">
                                  <p:stCondLst>
                                    <p:cond delay="60000"/>
                                  </p:stCondLst>
                                  <p:childTnLst>
                                    <p:set>
                                      <p:cBhvr>
                                        <p:cTn id="10" dur="1" fill="hold">
                                          <p:stCondLst>
                                            <p:cond delay="9"/>
                                          </p:stCondLst>
                                        </p:cTn>
                                        <p:tgtEl>
                                          <p:spTgt spid="22"/>
                                        </p:tgtEl>
                                        <p:attrNameLst>
                                          <p:attrName>style.visibility</p:attrName>
                                        </p:attrNameLst>
                                      </p:cBhvr>
                                      <p:to>
                                        <p:strVal val="hidden"/>
                                      </p:to>
                                    </p:set>
                                  </p:childTnLst>
                                </p:cTn>
                              </p:par>
                              <p:par>
                                <p:cTn id="11" presetID="1" presetClass="exit" presetSubtype="0" fill="hold" grpId="0" nodeType="withEffect">
                                  <p:stCondLst>
                                    <p:cond delay="120000"/>
                                  </p:stCondLst>
                                  <p:childTnLst>
                                    <p:set>
                                      <p:cBhvr>
                                        <p:cTn id="12" dur="1" fill="hold">
                                          <p:stCondLst>
                                            <p:cond delay="9"/>
                                          </p:stCondLst>
                                        </p:cTn>
                                        <p:tgtEl>
                                          <p:spTgt spid="21"/>
                                        </p:tgtEl>
                                        <p:attrNameLst>
                                          <p:attrName>style.visibility</p:attrName>
                                        </p:attrNameLst>
                                      </p:cBhvr>
                                      <p:to>
                                        <p:strVal val="hidden"/>
                                      </p:to>
                                    </p:set>
                                  </p:childTnLst>
                                </p:cTn>
                              </p:par>
                              <p:par>
                                <p:cTn id="13" presetID="1" presetClass="exit" presetSubtype="0" fill="hold" grpId="0" nodeType="withEffect">
                                  <p:stCondLst>
                                    <p:cond delay="180300"/>
                                  </p:stCondLst>
                                  <p:childTnLst>
                                    <p:set>
                                      <p:cBhvr>
                                        <p:cTn id="14" dur="1" fill="hold">
                                          <p:stCondLst>
                                            <p:cond delay="9"/>
                                          </p:stCondLst>
                                        </p:cTn>
                                        <p:tgtEl>
                                          <p:spTgt spid="20"/>
                                        </p:tgtEl>
                                        <p:attrNameLst>
                                          <p:attrName>style.visibility</p:attrName>
                                        </p:attrNameLst>
                                      </p:cBhvr>
                                      <p:to>
                                        <p:strVal val="hidden"/>
                                      </p:to>
                                    </p:set>
                                  </p:childTnLst>
                                </p:cTn>
                              </p:par>
                              <p:par>
                                <p:cTn id="15" presetID="1" presetClass="exit" presetSubtype="0" fill="hold" grpId="0" nodeType="withEffect">
                                  <p:stCondLst>
                                    <p:cond delay="240400"/>
                                  </p:stCondLst>
                                  <p:childTnLst>
                                    <p:set>
                                      <p:cBhvr>
                                        <p:cTn id="16" dur="1" fill="hold">
                                          <p:stCondLst>
                                            <p:cond delay="9"/>
                                          </p:stCondLst>
                                        </p:cTn>
                                        <p:tgtEl>
                                          <p:spTgt spid="18"/>
                                        </p:tgtEl>
                                        <p:attrNameLst>
                                          <p:attrName>style.visibility</p:attrName>
                                        </p:attrNameLst>
                                      </p:cBhvr>
                                      <p:to>
                                        <p:strVal val="hidden"/>
                                      </p:to>
                                    </p:set>
                                  </p:childTnLst>
                                </p:cTn>
                              </p:par>
                              <p:par>
                                <p:cTn id="17" presetID="1" presetClass="exit" presetSubtype="0" fill="hold" grpId="0" nodeType="withEffect">
                                  <p:stCondLst>
                                    <p:cond delay="270000"/>
                                  </p:stCondLst>
                                  <p:childTnLst>
                                    <p:set>
                                      <p:cBhvr>
                                        <p:cTn id="18" dur="1" fill="hold">
                                          <p:stCondLst>
                                            <p:cond delay="9"/>
                                          </p:stCondLst>
                                        </p:cTn>
                                        <p:tgtEl>
                                          <p:spTgt spid="17"/>
                                        </p:tgtEl>
                                        <p:attrNameLst>
                                          <p:attrName>style.visibility</p:attrName>
                                        </p:attrNameLst>
                                      </p:cBhvr>
                                      <p:to>
                                        <p:strVal val="hidden"/>
                                      </p:to>
                                    </p:set>
                                  </p:childTnLst>
                                </p:cTn>
                              </p:par>
                              <p:par>
                                <p:cTn id="19" presetID="1" presetClass="exit" presetSubtype="0" fill="hold" grpId="0" nodeType="withEffect">
                                  <p:stCondLst>
                                    <p:cond delay="289600"/>
                                  </p:stCondLst>
                                  <p:childTnLst>
                                    <p:set>
                                      <p:cBhvr>
                                        <p:cTn id="20" dur="1" fill="hold">
                                          <p:stCondLst>
                                            <p:cond delay="9"/>
                                          </p:stCondLst>
                                        </p:cTn>
                                        <p:tgtEl>
                                          <p:spTgt spid="16"/>
                                        </p:tgtEl>
                                        <p:attrNameLst>
                                          <p:attrName>style.visibility</p:attrName>
                                        </p:attrNameLst>
                                      </p:cBhvr>
                                      <p:to>
                                        <p:strVal val="hidden"/>
                                      </p:to>
                                    </p:set>
                                  </p:childTnLst>
                                </p:cTn>
                              </p:par>
                              <p:par>
                                <p:cTn id="21" presetID="1" presetClass="exit" presetSubtype="0" fill="hold" grpId="0" nodeType="withEffect">
                                  <p:stCondLst>
                                    <p:cond delay="299300"/>
                                  </p:stCondLst>
                                  <p:childTnLst>
                                    <p:set>
                                      <p:cBhvr>
                                        <p:cTn id="22" dur="1" fill="hold">
                                          <p:stCondLst>
                                            <p:cond delay="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0" grpId="0" animBg="1"/>
      <p:bldP spid="21" grpId="0" animBg="1"/>
      <p:bldP spid="22" grpId="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078739-4A28-213A-860C-A2685632CB27}"/>
              </a:ext>
            </a:extLst>
          </p:cNvPr>
          <p:cNvSpPr/>
          <p:nvPr/>
        </p:nvSpPr>
        <p:spPr>
          <a:xfrm>
            <a:off x="-876" y="8436"/>
            <a:ext cx="1806230" cy="6857999"/>
          </a:xfrm>
          <a:prstGeom prst="rect">
            <a:avLst/>
          </a:prstGeom>
          <a:solidFill>
            <a:schemeClr val="bg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a:extLst>
              <a:ext uri="{FF2B5EF4-FFF2-40B4-BE49-F238E27FC236}">
                <a16:creationId xmlns:a16="http://schemas.microsoft.com/office/drawing/2014/main" id="{59E3A61D-FEBC-7122-6056-CEA1D4110D0D}"/>
              </a:ext>
            </a:extLst>
          </p:cNvPr>
          <p:cNvSpPr>
            <a:spLocks noGrp="1"/>
          </p:cNvSpPr>
          <p:nvPr>
            <p:ph idx="1"/>
          </p:nvPr>
        </p:nvSpPr>
        <p:spPr>
          <a:xfrm>
            <a:off x="3748139" y="2605125"/>
            <a:ext cx="6832775" cy="3504036"/>
          </a:xfrm>
        </p:spPr>
        <p:txBody>
          <a:bodyPr lIns="0" tIns="0" rIns="0" bIns="0">
            <a:normAutofit/>
          </a:bodyPr>
          <a:lstStyle/>
          <a:p>
            <a:pPr>
              <a:lnSpc>
                <a:spcPts val="3600"/>
              </a:lnSpc>
              <a:spcBef>
                <a:spcPts val="0"/>
              </a:spcBef>
              <a:spcAft>
                <a:spcPts val="1200"/>
              </a:spcAft>
            </a:pPr>
            <a:r>
              <a:rPr lang="en-US" sz="2400" i="0" dirty="0">
                <a:solidFill>
                  <a:schemeClr val="tx1"/>
                </a:solidFill>
                <a:latin typeface="Arial" panose="020B0604020202020204" pitchFamily="34" charset="0"/>
              </a:rPr>
              <a:t>Where did our thief cause us to intrude on </a:t>
            </a:r>
            <a:br>
              <a:rPr lang="en-US" sz="2400" i="0" dirty="0">
                <a:solidFill>
                  <a:schemeClr val="tx1"/>
                </a:solidFill>
                <a:latin typeface="Arial" panose="020B0604020202020204" pitchFamily="34" charset="0"/>
              </a:rPr>
            </a:br>
            <a:r>
              <a:rPr lang="en-US" sz="2400" i="0" dirty="0">
                <a:solidFill>
                  <a:schemeClr val="tx1"/>
                </a:solidFill>
                <a:latin typeface="Arial" panose="020B0604020202020204" pitchFamily="34" charset="0"/>
              </a:rPr>
              <a:t>others’ time?</a:t>
            </a:r>
          </a:p>
        </p:txBody>
      </p:sp>
      <p:sp>
        <p:nvSpPr>
          <p:cNvPr id="2" name="Google Shape;138;p16">
            <a:extLst>
              <a:ext uri="{FF2B5EF4-FFF2-40B4-BE49-F238E27FC236}">
                <a16:creationId xmlns:a16="http://schemas.microsoft.com/office/drawing/2014/main" id="{9969C4E5-6108-061F-FD9B-12A1F2D19406}"/>
              </a:ext>
            </a:extLst>
          </p:cNvPr>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dirty="0">
                <a:solidFill>
                  <a:srgbClr val="B45527"/>
                </a:solidFill>
                <a:latin typeface="Arial"/>
                <a:ea typeface="Arial"/>
                <a:cs typeface="Arial"/>
                <a:sym typeface="Arial"/>
              </a:rPr>
              <a:t>LET’S</a:t>
            </a:r>
            <a:r>
              <a:rPr lang="en-US" sz="2800" b="1" i="0" u="none" strike="noStrike" cap="none" dirty="0">
                <a:solidFill>
                  <a:srgbClr val="944823"/>
                </a:solidFill>
                <a:latin typeface="Arial"/>
                <a:ea typeface="Arial"/>
                <a:cs typeface="Arial"/>
                <a:sym typeface="Arial"/>
              </a:rPr>
              <a:t> </a:t>
            </a:r>
            <a:r>
              <a:rPr lang="en-US" sz="2800" b="1" i="0" u="none" strike="noStrike" cap="none" dirty="0">
                <a:solidFill>
                  <a:srgbClr val="B45527"/>
                </a:solidFill>
                <a:latin typeface="Arial"/>
                <a:ea typeface="Arial"/>
                <a:cs typeface="Arial"/>
                <a:sym typeface="Arial"/>
              </a:rPr>
              <a:t>DISCUSS</a:t>
            </a:r>
            <a:endParaRPr b="0" i="0" u="none" strike="noStrike" cap="none" dirty="0">
              <a:solidFill>
                <a:srgbClr val="B45527"/>
              </a:solidFill>
              <a:latin typeface="Arial"/>
              <a:ea typeface="Arial"/>
              <a:cs typeface="Arial"/>
              <a:sym typeface="Arial"/>
            </a:endParaRPr>
          </a:p>
        </p:txBody>
      </p:sp>
      <p:pic>
        <p:nvPicPr>
          <p:cNvPr id="13" name="Picture 12" descr="Icon&#10;&#10;Description automatically generated">
            <a:extLst>
              <a:ext uri="{FF2B5EF4-FFF2-40B4-BE49-F238E27FC236}">
                <a16:creationId xmlns:a16="http://schemas.microsoft.com/office/drawing/2014/main" id="{D1B88BCA-CD42-FB65-469C-9992EE67C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991" y="1830510"/>
            <a:ext cx="510134" cy="510134"/>
          </a:xfrm>
          <a:prstGeom prst="rect">
            <a:avLst/>
          </a:prstGeom>
        </p:spPr>
      </p:pic>
      <p:sp>
        <p:nvSpPr>
          <p:cNvPr id="14" name="0 Seconds">
            <a:extLst>
              <a:ext uri="{FF2B5EF4-FFF2-40B4-BE49-F238E27FC236}">
                <a16:creationId xmlns:a16="http://schemas.microsoft.com/office/drawing/2014/main" id="{42DB1CEA-5B71-567A-2F97-DF0BB87C7EED}"/>
              </a:ext>
            </a:extLst>
          </p:cNvPr>
          <p:cNvSpPr txBox="1"/>
          <p:nvPr/>
        </p:nvSpPr>
        <p:spPr>
          <a:xfrm>
            <a:off x="148272" y="177758"/>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Next!</a:t>
            </a:r>
          </a:p>
        </p:txBody>
      </p:sp>
      <p:sp>
        <p:nvSpPr>
          <p:cNvPr id="15" name="10 Seconds">
            <a:extLst>
              <a:ext uri="{FF2B5EF4-FFF2-40B4-BE49-F238E27FC236}">
                <a16:creationId xmlns:a16="http://schemas.microsoft.com/office/drawing/2014/main" id="{CE17A537-7A7F-AE9E-A18B-9FE550E034EF}"/>
              </a:ext>
            </a:extLst>
          </p:cNvPr>
          <p:cNvSpPr txBox="1"/>
          <p:nvPr/>
        </p:nvSpPr>
        <p:spPr>
          <a:xfrm>
            <a:off x="160212" y="181559"/>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10 seconds</a:t>
            </a:r>
          </a:p>
        </p:txBody>
      </p:sp>
      <p:sp>
        <p:nvSpPr>
          <p:cNvPr id="16" name="30 Seconds">
            <a:extLst>
              <a:ext uri="{FF2B5EF4-FFF2-40B4-BE49-F238E27FC236}">
                <a16:creationId xmlns:a16="http://schemas.microsoft.com/office/drawing/2014/main" id="{03C09954-F7B8-66D8-7E7A-9E4836C6D51B}"/>
              </a:ext>
            </a:extLst>
          </p:cNvPr>
          <p:cNvSpPr txBox="1"/>
          <p:nvPr/>
        </p:nvSpPr>
        <p:spPr>
          <a:xfrm>
            <a:off x="160971"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30 seconds</a:t>
            </a:r>
          </a:p>
        </p:txBody>
      </p:sp>
      <p:sp>
        <p:nvSpPr>
          <p:cNvPr id="17" name="60 Seconds">
            <a:extLst>
              <a:ext uri="{FF2B5EF4-FFF2-40B4-BE49-F238E27FC236}">
                <a16:creationId xmlns:a16="http://schemas.microsoft.com/office/drawing/2014/main" id="{D8FC2344-988A-A84F-5CF4-6BCE634FD71B}"/>
              </a:ext>
            </a:extLst>
          </p:cNvPr>
          <p:cNvSpPr txBox="1"/>
          <p:nvPr/>
        </p:nvSpPr>
        <p:spPr>
          <a:xfrm>
            <a:off x="160212" y="18492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60 seconds</a:t>
            </a:r>
          </a:p>
        </p:txBody>
      </p:sp>
      <p:sp>
        <p:nvSpPr>
          <p:cNvPr id="18" name="2 Minutes">
            <a:extLst>
              <a:ext uri="{FF2B5EF4-FFF2-40B4-BE49-F238E27FC236}">
                <a16:creationId xmlns:a16="http://schemas.microsoft.com/office/drawing/2014/main" id="{9FBCC327-4A3A-F4E5-BE48-551AD2BFF03D}"/>
              </a:ext>
            </a:extLst>
          </p:cNvPr>
          <p:cNvSpPr txBox="1"/>
          <p:nvPr/>
        </p:nvSpPr>
        <p:spPr>
          <a:xfrm>
            <a:off x="160212"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2 Minutes</a:t>
            </a:r>
          </a:p>
        </p:txBody>
      </p:sp>
      <p:sp>
        <p:nvSpPr>
          <p:cNvPr id="20" name="3 Minutes">
            <a:extLst>
              <a:ext uri="{FF2B5EF4-FFF2-40B4-BE49-F238E27FC236}">
                <a16:creationId xmlns:a16="http://schemas.microsoft.com/office/drawing/2014/main" id="{8C7276DB-6613-8F28-4116-832BF0CBA2CA}"/>
              </a:ext>
            </a:extLst>
          </p:cNvPr>
          <p:cNvSpPr txBox="1"/>
          <p:nvPr/>
        </p:nvSpPr>
        <p:spPr>
          <a:xfrm>
            <a:off x="160212" y="177758"/>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 Minutes</a:t>
            </a:r>
          </a:p>
        </p:txBody>
      </p:sp>
      <p:sp>
        <p:nvSpPr>
          <p:cNvPr id="21" name="4 Minutes">
            <a:extLst>
              <a:ext uri="{FF2B5EF4-FFF2-40B4-BE49-F238E27FC236}">
                <a16:creationId xmlns:a16="http://schemas.microsoft.com/office/drawing/2014/main" id="{42F69D69-3789-06BD-25F9-98B76BCD070E}"/>
              </a:ext>
            </a:extLst>
          </p:cNvPr>
          <p:cNvSpPr txBox="1"/>
          <p:nvPr/>
        </p:nvSpPr>
        <p:spPr>
          <a:xfrm>
            <a:off x="160212"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4 Minutes</a:t>
            </a:r>
          </a:p>
        </p:txBody>
      </p:sp>
      <p:sp>
        <p:nvSpPr>
          <p:cNvPr id="22" name="5 Minutes">
            <a:extLst>
              <a:ext uri="{FF2B5EF4-FFF2-40B4-BE49-F238E27FC236}">
                <a16:creationId xmlns:a16="http://schemas.microsoft.com/office/drawing/2014/main" id="{BABCFF72-0B32-934B-D13B-700F9014FE04}"/>
              </a:ext>
            </a:extLst>
          </p:cNvPr>
          <p:cNvSpPr txBox="1"/>
          <p:nvPr/>
        </p:nvSpPr>
        <p:spPr>
          <a:xfrm>
            <a:off x="172152" y="192414"/>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5 Minutes</a:t>
            </a:r>
          </a:p>
        </p:txBody>
      </p:sp>
      <p:sp>
        <p:nvSpPr>
          <p:cNvPr id="24" name="Timer">
            <a:extLst>
              <a:ext uri="{FF2B5EF4-FFF2-40B4-BE49-F238E27FC236}">
                <a16:creationId xmlns:a16="http://schemas.microsoft.com/office/drawing/2014/main" id="{4F37A974-3955-13BB-E18C-EE54C60DB1A5}"/>
              </a:ext>
            </a:extLst>
          </p:cNvPr>
          <p:cNvSpPr/>
          <p:nvPr/>
        </p:nvSpPr>
        <p:spPr>
          <a:xfrm>
            <a:off x="284151" y="1233316"/>
            <a:ext cx="1250576" cy="5635593"/>
          </a:xfrm>
          <a:prstGeom prst="rect">
            <a:avLst/>
          </a:prstGeom>
          <a:solidFill>
            <a:srgbClr val="B4552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45527"/>
              </a:solidFill>
            </a:endParaRPr>
          </a:p>
        </p:txBody>
      </p:sp>
    </p:spTree>
    <p:extLst>
      <p:ext uri="{BB962C8B-B14F-4D97-AF65-F5344CB8AC3E}">
        <p14:creationId xmlns:p14="http://schemas.microsoft.com/office/powerpoint/2010/main" val="43291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grpId="0" nodeType="withEffect">
                                  <p:stCondLst>
                                    <p:cond delay="0"/>
                                  </p:stCondLst>
                                  <p:childTnLst>
                                    <p:anim calcmode="lin" valueType="num">
                                      <p:cBhvr additive="base">
                                        <p:cTn id="6" dur="300000"/>
                                        <p:tgtEl>
                                          <p:spTgt spid="24"/>
                                        </p:tgtEl>
                                        <p:attrNameLst>
                                          <p:attrName>ppt_x</p:attrName>
                                        </p:attrNameLst>
                                      </p:cBhvr>
                                      <p:tavLst>
                                        <p:tav tm="0">
                                          <p:val>
                                            <p:strVal val="ppt_x"/>
                                          </p:val>
                                        </p:tav>
                                        <p:tav tm="100000">
                                          <p:val>
                                            <p:strVal val="ppt_x"/>
                                          </p:val>
                                        </p:tav>
                                      </p:tavLst>
                                    </p:anim>
                                    <p:anim calcmode="lin" valueType="num">
                                      <p:cBhvr additive="base">
                                        <p:cTn id="7" dur="300000"/>
                                        <p:tgtEl>
                                          <p:spTgt spid="24"/>
                                        </p:tgtEl>
                                        <p:attrNameLst>
                                          <p:attrName>ppt_y</p:attrName>
                                        </p:attrNameLst>
                                      </p:cBhvr>
                                      <p:tavLst>
                                        <p:tav tm="0">
                                          <p:val>
                                            <p:strVal val="ppt_y"/>
                                          </p:val>
                                        </p:tav>
                                        <p:tav tm="100000">
                                          <p:val>
                                            <p:strVal val="1+ppt_h/2"/>
                                          </p:val>
                                        </p:tav>
                                      </p:tavLst>
                                    </p:anim>
                                    <p:set>
                                      <p:cBhvr>
                                        <p:cTn id="8" dur="1" fill="hold">
                                          <p:stCondLst>
                                            <p:cond delay="299999"/>
                                          </p:stCondLst>
                                        </p:cTn>
                                        <p:tgtEl>
                                          <p:spTgt spid="24"/>
                                        </p:tgtEl>
                                        <p:attrNameLst>
                                          <p:attrName>style.visibility</p:attrName>
                                        </p:attrNameLst>
                                      </p:cBhvr>
                                      <p:to>
                                        <p:strVal val="hidden"/>
                                      </p:to>
                                    </p:set>
                                  </p:childTnLst>
                                </p:cTn>
                              </p:par>
                              <p:par>
                                <p:cTn id="9" presetID="1" presetClass="exit" presetSubtype="0" fill="hold" grpId="0" nodeType="withEffect">
                                  <p:stCondLst>
                                    <p:cond delay="60000"/>
                                  </p:stCondLst>
                                  <p:childTnLst>
                                    <p:set>
                                      <p:cBhvr>
                                        <p:cTn id="10" dur="1" fill="hold">
                                          <p:stCondLst>
                                            <p:cond delay="9"/>
                                          </p:stCondLst>
                                        </p:cTn>
                                        <p:tgtEl>
                                          <p:spTgt spid="22"/>
                                        </p:tgtEl>
                                        <p:attrNameLst>
                                          <p:attrName>style.visibility</p:attrName>
                                        </p:attrNameLst>
                                      </p:cBhvr>
                                      <p:to>
                                        <p:strVal val="hidden"/>
                                      </p:to>
                                    </p:set>
                                  </p:childTnLst>
                                </p:cTn>
                              </p:par>
                              <p:par>
                                <p:cTn id="11" presetID="1" presetClass="exit" presetSubtype="0" fill="hold" grpId="0" nodeType="withEffect">
                                  <p:stCondLst>
                                    <p:cond delay="120000"/>
                                  </p:stCondLst>
                                  <p:childTnLst>
                                    <p:set>
                                      <p:cBhvr>
                                        <p:cTn id="12" dur="1" fill="hold">
                                          <p:stCondLst>
                                            <p:cond delay="9"/>
                                          </p:stCondLst>
                                        </p:cTn>
                                        <p:tgtEl>
                                          <p:spTgt spid="21"/>
                                        </p:tgtEl>
                                        <p:attrNameLst>
                                          <p:attrName>style.visibility</p:attrName>
                                        </p:attrNameLst>
                                      </p:cBhvr>
                                      <p:to>
                                        <p:strVal val="hidden"/>
                                      </p:to>
                                    </p:set>
                                  </p:childTnLst>
                                </p:cTn>
                              </p:par>
                              <p:par>
                                <p:cTn id="13" presetID="1" presetClass="exit" presetSubtype="0" fill="hold" grpId="0" nodeType="withEffect">
                                  <p:stCondLst>
                                    <p:cond delay="180300"/>
                                  </p:stCondLst>
                                  <p:childTnLst>
                                    <p:set>
                                      <p:cBhvr>
                                        <p:cTn id="14" dur="1" fill="hold">
                                          <p:stCondLst>
                                            <p:cond delay="9"/>
                                          </p:stCondLst>
                                        </p:cTn>
                                        <p:tgtEl>
                                          <p:spTgt spid="20"/>
                                        </p:tgtEl>
                                        <p:attrNameLst>
                                          <p:attrName>style.visibility</p:attrName>
                                        </p:attrNameLst>
                                      </p:cBhvr>
                                      <p:to>
                                        <p:strVal val="hidden"/>
                                      </p:to>
                                    </p:set>
                                  </p:childTnLst>
                                </p:cTn>
                              </p:par>
                              <p:par>
                                <p:cTn id="15" presetID="1" presetClass="exit" presetSubtype="0" fill="hold" grpId="0" nodeType="withEffect">
                                  <p:stCondLst>
                                    <p:cond delay="240400"/>
                                  </p:stCondLst>
                                  <p:childTnLst>
                                    <p:set>
                                      <p:cBhvr>
                                        <p:cTn id="16" dur="1" fill="hold">
                                          <p:stCondLst>
                                            <p:cond delay="9"/>
                                          </p:stCondLst>
                                        </p:cTn>
                                        <p:tgtEl>
                                          <p:spTgt spid="18"/>
                                        </p:tgtEl>
                                        <p:attrNameLst>
                                          <p:attrName>style.visibility</p:attrName>
                                        </p:attrNameLst>
                                      </p:cBhvr>
                                      <p:to>
                                        <p:strVal val="hidden"/>
                                      </p:to>
                                    </p:set>
                                  </p:childTnLst>
                                </p:cTn>
                              </p:par>
                              <p:par>
                                <p:cTn id="17" presetID="1" presetClass="exit" presetSubtype="0" fill="hold" grpId="0" nodeType="withEffect">
                                  <p:stCondLst>
                                    <p:cond delay="270000"/>
                                  </p:stCondLst>
                                  <p:childTnLst>
                                    <p:set>
                                      <p:cBhvr>
                                        <p:cTn id="18" dur="1" fill="hold">
                                          <p:stCondLst>
                                            <p:cond delay="9"/>
                                          </p:stCondLst>
                                        </p:cTn>
                                        <p:tgtEl>
                                          <p:spTgt spid="17"/>
                                        </p:tgtEl>
                                        <p:attrNameLst>
                                          <p:attrName>style.visibility</p:attrName>
                                        </p:attrNameLst>
                                      </p:cBhvr>
                                      <p:to>
                                        <p:strVal val="hidden"/>
                                      </p:to>
                                    </p:set>
                                  </p:childTnLst>
                                </p:cTn>
                              </p:par>
                              <p:par>
                                <p:cTn id="19" presetID="1" presetClass="exit" presetSubtype="0" fill="hold" grpId="0" nodeType="withEffect">
                                  <p:stCondLst>
                                    <p:cond delay="289600"/>
                                  </p:stCondLst>
                                  <p:childTnLst>
                                    <p:set>
                                      <p:cBhvr>
                                        <p:cTn id="20" dur="1" fill="hold">
                                          <p:stCondLst>
                                            <p:cond delay="9"/>
                                          </p:stCondLst>
                                        </p:cTn>
                                        <p:tgtEl>
                                          <p:spTgt spid="16"/>
                                        </p:tgtEl>
                                        <p:attrNameLst>
                                          <p:attrName>style.visibility</p:attrName>
                                        </p:attrNameLst>
                                      </p:cBhvr>
                                      <p:to>
                                        <p:strVal val="hidden"/>
                                      </p:to>
                                    </p:set>
                                  </p:childTnLst>
                                </p:cTn>
                              </p:par>
                              <p:par>
                                <p:cTn id="21" presetID="1" presetClass="exit" presetSubtype="0" fill="hold" grpId="0" nodeType="withEffect">
                                  <p:stCondLst>
                                    <p:cond delay="299300"/>
                                  </p:stCondLst>
                                  <p:childTnLst>
                                    <p:set>
                                      <p:cBhvr>
                                        <p:cTn id="22" dur="1" fill="hold">
                                          <p:stCondLst>
                                            <p:cond delay="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0" grpId="0" animBg="1"/>
      <p:bldP spid="21" grpId="0" animBg="1"/>
      <p:bldP spid="22"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B08243A-0901-712C-EA4C-F418F65DB6DA}"/>
              </a:ext>
            </a:extLst>
          </p:cNvPr>
          <p:cNvSpPr/>
          <p:nvPr/>
        </p:nvSpPr>
        <p:spPr>
          <a:xfrm>
            <a:off x="-876" y="8436"/>
            <a:ext cx="1806230" cy="6857999"/>
          </a:xfrm>
          <a:prstGeom prst="rect">
            <a:avLst/>
          </a:prstGeom>
          <a:solidFill>
            <a:schemeClr val="bg1"/>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
            <a:extLst>
              <a:ext uri="{FF2B5EF4-FFF2-40B4-BE49-F238E27FC236}">
                <a16:creationId xmlns:a16="http://schemas.microsoft.com/office/drawing/2014/main" id="{59E3A61D-FEBC-7122-6056-CEA1D4110D0D}"/>
              </a:ext>
            </a:extLst>
          </p:cNvPr>
          <p:cNvSpPr>
            <a:spLocks noGrp="1"/>
          </p:cNvSpPr>
          <p:nvPr>
            <p:ph idx="1"/>
          </p:nvPr>
        </p:nvSpPr>
        <p:spPr>
          <a:xfrm>
            <a:off x="3748139" y="2605125"/>
            <a:ext cx="6832775" cy="3504036"/>
          </a:xfrm>
        </p:spPr>
        <p:txBody>
          <a:bodyPr lIns="0" tIns="0" rIns="0" bIns="0">
            <a:normAutofit/>
          </a:bodyPr>
          <a:lstStyle/>
          <a:p>
            <a:pPr>
              <a:lnSpc>
                <a:spcPts val="3600"/>
              </a:lnSpc>
              <a:spcBef>
                <a:spcPts val="0"/>
              </a:spcBef>
              <a:spcAft>
                <a:spcPts val="1200"/>
              </a:spcAft>
            </a:pPr>
            <a:r>
              <a:rPr lang="en-US" sz="2400" i="0" dirty="0">
                <a:solidFill>
                  <a:schemeClr val="tx1"/>
                </a:solidFill>
                <a:latin typeface="Arial" panose="020B0604020202020204" pitchFamily="34" charset="0"/>
              </a:rPr>
              <a:t>What is one thing our leaders could do to help us with the thieves in our workday?</a:t>
            </a:r>
          </a:p>
        </p:txBody>
      </p:sp>
      <p:sp>
        <p:nvSpPr>
          <p:cNvPr id="2" name="Google Shape;138;p16">
            <a:extLst>
              <a:ext uri="{FF2B5EF4-FFF2-40B4-BE49-F238E27FC236}">
                <a16:creationId xmlns:a16="http://schemas.microsoft.com/office/drawing/2014/main" id="{9969C4E5-6108-061F-FD9B-12A1F2D19406}"/>
              </a:ext>
            </a:extLst>
          </p:cNvPr>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dirty="0">
                <a:solidFill>
                  <a:srgbClr val="B45527"/>
                </a:solidFill>
                <a:latin typeface="Arial"/>
                <a:ea typeface="Arial"/>
                <a:cs typeface="Arial"/>
                <a:sym typeface="Arial"/>
              </a:rPr>
              <a:t>LET’S</a:t>
            </a:r>
            <a:r>
              <a:rPr lang="en-US" sz="2800" b="1" i="0" u="none" strike="noStrike" cap="none" dirty="0">
                <a:solidFill>
                  <a:srgbClr val="944823"/>
                </a:solidFill>
                <a:latin typeface="Arial"/>
                <a:ea typeface="Arial"/>
                <a:cs typeface="Arial"/>
                <a:sym typeface="Arial"/>
              </a:rPr>
              <a:t> </a:t>
            </a:r>
            <a:r>
              <a:rPr lang="en-US" sz="2800" b="1" i="0" u="none" strike="noStrike" cap="none" dirty="0">
                <a:solidFill>
                  <a:srgbClr val="B45527"/>
                </a:solidFill>
                <a:latin typeface="Arial"/>
                <a:ea typeface="Arial"/>
                <a:cs typeface="Arial"/>
                <a:sym typeface="Arial"/>
              </a:rPr>
              <a:t>DISCUSS</a:t>
            </a:r>
            <a:endParaRPr b="0" i="0" u="none" strike="noStrike" cap="none" dirty="0">
              <a:solidFill>
                <a:srgbClr val="B45527"/>
              </a:solidFill>
              <a:latin typeface="Arial"/>
              <a:ea typeface="Arial"/>
              <a:cs typeface="Arial"/>
              <a:sym typeface="Arial"/>
            </a:endParaRPr>
          </a:p>
        </p:txBody>
      </p:sp>
      <p:pic>
        <p:nvPicPr>
          <p:cNvPr id="13" name="Picture 12" descr="Icon&#10;&#10;Description automatically generated">
            <a:extLst>
              <a:ext uri="{FF2B5EF4-FFF2-40B4-BE49-F238E27FC236}">
                <a16:creationId xmlns:a16="http://schemas.microsoft.com/office/drawing/2014/main" id="{D1B88BCA-CD42-FB65-469C-9992EE67C6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8991" y="1830510"/>
            <a:ext cx="510134" cy="510134"/>
          </a:xfrm>
          <a:prstGeom prst="rect">
            <a:avLst/>
          </a:prstGeom>
        </p:spPr>
      </p:pic>
      <p:sp>
        <p:nvSpPr>
          <p:cNvPr id="14" name="0 Seconds">
            <a:extLst>
              <a:ext uri="{FF2B5EF4-FFF2-40B4-BE49-F238E27FC236}">
                <a16:creationId xmlns:a16="http://schemas.microsoft.com/office/drawing/2014/main" id="{42DB1CEA-5B71-567A-2F97-DF0BB87C7EED}"/>
              </a:ext>
            </a:extLst>
          </p:cNvPr>
          <p:cNvSpPr txBox="1"/>
          <p:nvPr/>
        </p:nvSpPr>
        <p:spPr>
          <a:xfrm>
            <a:off x="140454" y="177758"/>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Next!</a:t>
            </a:r>
          </a:p>
        </p:txBody>
      </p:sp>
      <p:sp>
        <p:nvSpPr>
          <p:cNvPr id="15" name="10 Seconds">
            <a:extLst>
              <a:ext uri="{FF2B5EF4-FFF2-40B4-BE49-F238E27FC236}">
                <a16:creationId xmlns:a16="http://schemas.microsoft.com/office/drawing/2014/main" id="{CE17A537-7A7F-AE9E-A18B-9FE550E034EF}"/>
              </a:ext>
            </a:extLst>
          </p:cNvPr>
          <p:cNvSpPr txBox="1"/>
          <p:nvPr/>
        </p:nvSpPr>
        <p:spPr>
          <a:xfrm>
            <a:off x="152394" y="181559"/>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10 seconds</a:t>
            </a:r>
          </a:p>
        </p:txBody>
      </p:sp>
      <p:sp>
        <p:nvSpPr>
          <p:cNvPr id="16" name="30 Seconds">
            <a:extLst>
              <a:ext uri="{FF2B5EF4-FFF2-40B4-BE49-F238E27FC236}">
                <a16:creationId xmlns:a16="http://schemas.microsoft.com/office/drawing/2014/main" id="{03C09954-F7B8-66D8-7E7A-9E4836C6D51B}"/>
              </a:ext>
            </a:extLst>
          </p:cNvPr>
          <p:cNvSpPr txBox="1"/>
          <p:nvPr/>
        </p:nvSpPr>
        <p:spPr>
          <a:xfrm>
            <a:off x="153153"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30 seconds</a:t>
            </a:r>
          </a:p>
        </p:txBody>
      </p:sp>
      <p:sp>
        <p:nvSpPr>
          <p:cNvPr id="17" name="60 Seconds">
            <a:extLst>
              <a:ext uri="{FF2B5EF4-FFF2-40B4-BE49-F238E27FC236}">
                <a16:creationId xmlns:a16="http://schemas.microsoft.com/office/drawing/2014/main" id="{D8FC2344-988A-A84F-5CF4-6BCE634FD71B}"/>
              </a:ext>
            </a:extLst>
          </p:cNvPr>
          <p:cNvSpPr txBox="1"/>
          <p:nvPr/>
        </p:nvSpPr>
        <p:spPr>
          <a:xfrm>
            <a:off x="152394" y="18492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60 seconds</a:t>
            </a:r>
          </a:p>
        </p:txBody>
      </p:sp>
      <p:sp>
        <p:nvSpPr>
          <p:cNvPr id="18" name="2 Minutes">
            <a:extLst>
              <a:ext uri="{FF2B5EF4-FFF2-40B4-BE49-F238E27FC236}">
                <a16:creationId xmlns:a16="http://schemas.microsoft.com/office/drawing/2014/main" id="{9FBCC327-4A3A-F4E5-BE48-551AD2BFF03D}"/>
              </a:ext>
            </a:extLst>
          </p:cNvPr>
          <p:cNvSpPr txBox="1"/>
          <p:nvPr/>
        </p:nvSpPr>
        <p:spPr>
          <a:xfrm>
            <a:off x="152394" y="170593"/>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2 Minutes</a:t>
            </a:r>
          </a:p>
        </p:txBody>
      </p:sp>
      <p:sp>
        <p:nvSpPr>
          <p:cNvPr id="20" name="3 Minutes">
            <a:extLst>
              <a:ext uri="{FF2B5EF4-FFF2-40B4-BE49-F238E27FC236}">
                <a16:creationId xmlns:a16="http://schemas.microsoft.com/office/drawing/2014/main" id="{8C7276DB-6613-8F28-4116-832BF0CBA2CA}"/>
              </a:ext>
            </a:extLst>
          </p:cNvPr>
          <p:cNvSpPr txBox="1"/>
          <p:nvPr/>
        </p:nvSpPr>
        <p:spPr>
          <a:xfrm>
            <a:off x="152394" y="177758"/>
            <a:ext cx="1474574" cy="1015663"/>
          </a:xfrm>
          <a:prstGeom prst="rect">
            <a:avLst/>
          </a:prstGeom>
          <a:solidFill>
            <a:schemeClr val="bg1"/>
          </a:solidFill>
        </p:spPr>
        <p:txBody>
          <a:bodyPr wrap="square" rtlCol="0">
            <a:spAutoFit/>
          </a:bodyPr>
          <a:lstStyle/>
          <a:p>
            <a:pPr algn="ctr"/>
            <a:r>
              <a:rPr lang="en-US" sz="2000" b="1" dirty="0">
                <a:latin typeface="Arial Narrow" panose="020B0606020202030204" pitchFamily="34" charset="0"/>
              </a:rPr>
              <a:t>Time </a:t>
            </a:r>
          </a:p>
          <a:p>
            <a:pPr algn="ctr"/>
            <a:r>
              <a:rPr lang="en-US" sz="2000" b="1" dirty="0">
                <a:latin typeface="Arial Narrow" panose="020B0606020202030204" pitchFamily="34" charset="0"/>
              </a:rPr>
              <a:t>Remaining:</a:t>
            </a:r>
          </a:p>
          <a:p>
            <a:pPr algn="ctr"/>
            <a:r>
              <a:rPr lang="en-US" sz="2000" b="1" dirty="0">
                <a:latin typeface="Arial Narrow" panose="020B0606020202030204" pitchFamily="34" charset="0"/>
              </a:rPr>
              <a:t>3 Minutes</a:t>
            </a:r>
          </a:p>
        </p:txBody>
      </p:sp>
      <p:sp>
        <p:nvSpPr>
          <p:cNvPr id="24" name="Timer">
            <a:extLst>
              <a:ext uri="{FF2B5EF4-FFF2-40B4-BE49-F238E27FC236}">
                <a16:creationId xmlns:a16="http://schemas.microsoft.com/office/drawing/2014/main" id="{4F37A974-3955-13BB-E18C-EE54C60DB1A5}"/>
              </a:ext>
            </a:extLst>
          </p:cNvPr>
          <p:cNvSpPr/>
          <p:nvPr/>
        </p:nvSpPr>
        <p:spPr>
          <a:xfrm>
            <a:off x="276333" y="1233316"/>
            <a:ext cx="1250576" cy="5635593"/>
          </a:xfrm>
          <a:prstGeom prst="rect">
            <a:avLst/>
          </a:prstGeom>
          <a:solidFill>
            <a:srgbClr val="B45527"/>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45527"/>
              </a:solidFill>
            </a:endParaRPr>
          </a:p>
        </p:txBody>
      </p:sp>
    </p:spTree>
    <p:extLst>
      <p:ext uri="{BB962C8B-B14F-4D97-AF65-F5344CB8AC3E}">
        <p14:creationId xmlns:p14="http://schemas.microsoft.com/office/powerpoint/2010/main" val="848339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grpId="0" nodeType="withEffect">
                                  <p:stCondLst>
                                    <p:cond delay="0"/>
                                  </p:stCondLst>
                                  <p:childTnLst>
                                    <p:anim calcmode="lin" valueType="num">
                                      <p:cBhvr additive="base">
                                        <p:cTn id="6" dur="180000"/>
                                        <p:tgtEl>
                                          <p:spTgt spid="24"/>
                                        </p:tgtEl>
                                        <p:attrNameLst>
                                          <p:attrName>ppt_x</p:attrName>
                                        </p:attrNameLst>
                                      </p:cBhvr>
                                      <p:tavLst>
                                        <p:tav tm="0">
                                          <p:val>
                                            <p:strVal val="ppt_x"/>
                                          </p:val>
                                        </p:tav>
                                        <p:tav tm="100000">
                                          <p:val>
                                            <p:strVal val="ppt_x"/>
                                          </p:val>
                                        </p:tav>
                                      </p:tavLst>
                                    </p:anim>
                                    <p:anim calcmode="lin" valueType="num">
                                      <p:cBhvr additive="base">
                                        <p:cTn id="7" dur="180000"/>
                                        <p:tgtEl>
                                          <p:spTgt spid="24"/>
                                        </p:tgtEl>
                                        <p:attrNameLst>
                                          <p:attrName>ppt_y</p:attrName>
                                        </p:attrNameLst>
                                      </p:cBhvr>
                                      <p:tavLst>
                                        <p:tav tm="0">
                                          <p:val>
                                            <p:strVal val="ppt_y"/>
                                          </p:val>
                                        </p:tav>
                                        <p:tav tm="100000">
                                          <p:val>
                                            <p:strVal val="1+ppt_h/2"/>
                                          </p:val>
                                        </p:tav>
                                      </p:tavLst>
                                    </p:anim>
                                    <p:set>
                                      <p:cBhvr>
                                        <p:cTn id="8" dur="1" fill="hold">
                                          <p:stCondLst>
                                            <p:cond delay="179999"/>
                                          </p:stCondLst>
                                        </p:cTn>
                                        <p:tgtEl>
                                          <p:spTgt spid="24"/>
                                        </p:tgtEl>
                                        <p:attrNameLst>
                                          <p:attrName>style.visibility</p:attrName>
                                        </p:attrNameLst>
                                      </p:cBhvr>
                                      <p:to>
                                        <p:strVal val="hidden"/>
                                      </p:to>
                                    </p:set>
                                  </p:childTnLst>
                                </p:cTn>
                              </p:par>
                              <p:par>
                                <p:cTn id="9" presetID="1" presetClass="exit" presetSubtype="0" fill="hold" grpId="0" nodeType="withEffect">
                                  <p:stCondLst>
                                    <p:cond delay="60400"/>
                                  </p:stCondLst>
                                  <p:childTnLst>
                                    <p:set>
                                      <p:cBhvr>
                                        <p:cTn id="10" dur="1" fill="hold">
                                          <p:stCondLst>
                                            <p:cond delay="9"/>
                                          </p:stCondLst>
                                        </p:cTn>
                                        <p:tgtEl>
                                          <p:spTgt spid="20"/>
                                        </p:tgtEl>
                                        <p:attrNameLst>
                                          <p:attrName>style.visibility</p:attrName>
                                        </p:attrNameLst>
                                      </p:cBhvr>
                                      <p:to>
                                        <p:strVal val="hidden"/>
                                      </p:to>
                                    </p:set>
                                  </p:childTnLst>
                                </p:cTn>
                              </p:par>
                              <p:par>
                                <p:cTn id="11" presetID="1" presetClass="exit" presetSubtype="0" fill="hold" grpId="0" nodeType="withEffect">
                                  <p:stCondLst>
                                    <p:cond delay="120000"/>
                                  </p:stCondLst>
                                  <p:childTnLst>
                                    <p:set>
                                      <p:cBhvr>
                                        <p:cTn id="12" dur="1" fill="hold">
                                          <p:stCondLst>
                                            <p:cond delay="9"/>
                                          </p:stCondLst>
                                        </p:cTn>
                                        <p:tgtEl>
                                          <p:spTgt spid="18"/>
                                        </p:tgtEl>
                                        <p:attrNameLst>
                                          <p:attrName>style.visibility</p:attrName>
                                        </p:attrNameLst>
                                      </p:cBhvr>
                                      <p:to>
                                        <p:strVal val="hidden"/>
                                      </p:to>
                                    </p:set>
                                  </p:childTnLst>
                                </p:cTn>
                              </p:par>
                              <p:par>
                                <p:cTn id="13" presetID="1" presetClass="exit" presetSubtype="0" fill="hold" grpId="0" nodeType="withEffect">
                                  <p:stCondLst>
                                    <p:cond delay="150800"/>
                                  </p:stCondLst>
                                  <p:childTnLst>
                                    <p:set>
                                      <p:cBhvr>
                                        <p:cTn id="14" dur="1" fill="hold">
                                          <p:stCondLst>
                                            <p:cond delay="9"/>
                                          </p:stCondLst>
                                        </p:cTn>
                                        <p:tgtEl>
                                          <p:spTgt spid="17"/>
                                        </p:tgtEl>
                                        <p:attrNameLst>
                                          <p:attrName>style.visibility</p:attrName>
                                        </p:attrNameLst>
                                      </p:cBhvr>
                                      <p:to>
                                        <p:strVal val="hidden"/>
                                      </p:to>
                                    </p:set>
                                  </p:childTnLst>
                                </p:cTn>
                              </p:par>
                              <p:par>
                                <p:cTn id="15" presetID="1" presetClass="exit" presetSubtype="0" fill="hold" grpId="0" nodeType="withEffect">
                                  <p:stCondLst>
                                    <p:cond delay="170000"/>
                                  </p:stCondLst>
                                  <p:childTnLst>
                                    <p:set>
                                      <p:cBhvr>
                                        <p:cTn id="16" dur="1" fill="hold">
                                          <p:stCondLst>
                                            <p:cond delay="9"/>
                                          </p:stCondLst>
                                        </p:cTn>
                                        <p:tgtEl>
                                          <p:spTgt spid="16"/>
                                        </p:tgtEl>
                                        <p:attrNameLst>
                                          <p:attrName>style.visibility</p:attrName>
                                        </p:attrNameLst>
                                      </p:cBhvr>
                                      <p:to>
                                        <p:strVal val="hidden"/>
                                      </p:to>
                                    </p:set>
                                  </p:childTnLst>
                                </p:cTn>
                              </p:par>
                              <p:par>
                                <p:cTn id="17" presetID="1" presetClass="exit" presetSubtype="0" fill="hold" grpId="0" nodeType="withEffect">
                                  <p:stCondLst>
                                    <p:cond delay="178800"/>
                                  </p:stCondLst>
                                  <p:childTnLst>
                                    <p:set>
                                      <p:cBhvr>
                                        <p:cTn id="18" dur="1" fill="hold">
                                          <p:stCondLst>
                                            <p:cond delay="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20"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
          <p:cNvSpPr/>
          <p:nvPr/>
        </p:nvSpPr>
        <p:spPr>
          <a:xfrm>
            <a:off x="0" y="0"/>
            <a:ext cx="12192000" cy="6858000"/>
          </a:xfrm>
          <a:prstGeom prst="rect">
            <a:avLst/>
          </a:prstGeom>
          <a:solidFill>
            <a:srgbClr val="94482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6" name="Google Shape;46;p1"/>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FFFFFF"/>
                </a:solidFill>
                <a:effectLst/>
                <a:uLnTx/>
                <a:uFillTx/>
                <a:latin typeface="Arial"/>
                <a:ea typeface="Arial"/>
                <a:cs typeface="Arial"/>
                <a:sym typeface="Arial"/>
              </a:rPr>
              <a:t>LESSON 3</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7" name="Google Shape;47;p1"/>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THE SIMPLIFICATION</a:t>
            </a:r>
            <a:br>
              <a:rPr kumimoji="0" lang="en-US" sz="5400" b="0" i="0" u="none" strike="noStrike" kern="0" cap="none" spc="0" normalizeH="0" baseline="0" noProof="0">
                <a:ln>
                  <a:noFill/>
                </a:ln>
                <a:solidFill>
                  <a:srgbClr val="FFFFFF"/>
                </a:solidFill>
                <a:effectLst/>
                <a:uLnTx/>
                <a:uFillTx/>
                <a:latin typeface="Arial"/>
                <a:ea typeface="Arial"/>
                <a:cs typeface="Arial"/>
                <a:sym typeface="Arial"/>
              </a:rPr>
            </a:b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QUESTIONS</a:t>
            </a:r>
            <a:endParaRPr kumimoji="0" sz="5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8" name="Google Shape;48;p1"/>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9" name="Google Shape;49;p1"/>
          <p:cNvGrpSpPr/>
          <p:nvPr/>
        </p:nvGrpSpPr>
        <p:grpSpPr>
          <a:xfrm>
            <a:off x="1830266" y="460736"/>
            <a:ext cx="5686669" cy="1202212"/>
            <a:chOff x="3111501" y="486136"/>
            <a:chExt cx="5686669" cy="1202212"/>
          </a:xfrm>
        </p:grpSpPr>
        <p:sp>
          <p:nvSpPr>
            <p:cNvPr id="50" name="Google Shape;50;p1"/>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400" b="1" i="0" u="none" strike="noStrike" kern="0" cap="none" spc="0" normalizeH="0" baseline="0" noProof="0">
                  <a:ln>
                    <a:noFill/>
                  </a:ln>
                  <a:solidFill>
                    <a:srgbClr val="C8845E"/>
                  </a:solidFill>
                  <a:effectLst/>
                  <a:uLnTx/>
                  <a:uFillTx/>
                  <a:latin typeface="Arial"/>
                  <a:ea typeface="Arial"/>
                  <a:cs typeface="Arial"/>
                  <a:sym typeface="Arial"/>
                </a:rPr>
                <a:t>ACCOUNTABILITY HUDDLE</a:t>
              </a:r>
              <a:endParaRPr kumimoji="0" sz="2400" b="1" i="0" u="none" strike="noStrike" kern="0" cap="none" spc="0" normalizeH="0" baseline="0" noProof="0">
                <a:ln>
                  <a:noFill/>
                </a:ln>
                <a:solidFill>
                  <a:srgbClr val="C8845E"/>
                </a:solidFill>
                <a:effectLst/>
                <a:uLnTx/>
                <a:uFillTx/>
                <a:latin typeface="Arial"/>
                <a:ea typeface="Arial"/>
                <a:cs typeface="Arial"/>
                <a:sym typeface="Arial"/>
              </a:endParaRPr>
            </a:p>
          </p:txBody>
        </p:sp>
        <p:pic>
          <p:nvPicPr>
            <p:cNvPr id="51" name="Google Shape;51;p1"/>
            <p:cNvPicPr preferRelativeResize="0"/>
            <p:nvPr/>
          </p:nvPicPr>
          <p:blipFill rotWithShape="1">
            <a:blip r:embed="rId3">
              <a:alphaModFix/>
            </a:blip>
            <a:srcRect l="24249" r="23108"/>
            <a:stretch/>
          </p:blipFill>
          <p:spPr>
            <a:xfrm>
              <a:off x="3111501" y="486136"/>
              <a:ext cx="1168400" cy="1202212"/>
            </a:xfrm>
            <a:prstGeom prst="rect">
              <a:avLst/>
            </a:prstGeom>
            <a:noFill/>
            <a:ln>
              <a:noFill/>
            </a:ln>
          </p:spPr>
        </p:pic>
      </p:grpSp>
      <p:sp>
        <p:nvSpPr>
          <p:cNvPr id="52" name="Google Shape;52;p1"/>
          <p:cNvSpPr txBox="1"/>
          <p:nvPr/>
        </p:nvSpPr>
        <p:spPr>
          <a:xfrm>
            <a:off x="10027357" y="6305006"/>
            <a:ext cx="127145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 Juliet Funt Group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
        <p:cNvGrpSpPr/>
        <p:nvPr/>
      </p:nvGrpSpPr>
      <p:grpSpPr>
        <a:xfrm>
          <a:off x="0" y="0"/>
          <a:ext cx="0" cy="0"/>
          <a:chOff x="0" y="0"/>
          <a:chExt cx="0" cy="0"/>
        </a:xfrm>
      </p:grpSpPr>
      <p:sp>
        <p:nvSpPr>
          <p:cNvPr id="58" name="Google Shape;58;p2"/>
          <p:cNvSpPr txBox="1">
            <a:spLocks noGrp="1"/>
          </p:cNvSpPr>
          <p:nvPr>
            <p:ph type="title" idx="4294967295"/>
          </p:nvPr>
        </p:nvSpPr>
        <p:spPr>
          <a:xfrm>
            <a:off x="3091865" y="1677969"/>
            <a:ext cx="7371762" cy="55947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8F3F2"/>
              </a:buClr>
              <a:buSzPts val="2800"/>
              <a:buFont typeface="Arial"/>
              <a:buNone/>
            </a:pPr>
            <a:r>
              <a:rPr lang="en-US" sz="2800" b="1">
                <a:solidFill>
                  <a:srgbClr val="F8F3F2"/>
                </a:solidFill>
                <a:latin typeface="Arial"/>
                <a:ea typeface="Arial"/>
                <a:cs typeface="Arial"/>
                <a:sym typeface="Arial"/>
              </a:rPr>
              <a:t>This lesson’s goal:</a:t>
            </a:r>
            <a:endParaRPr/>
          </a:p>
        </p:txBody>
      </p:sp>
      <p:sp>
        <p:nvSpPr>
          <p:cNvPr id="59" name="Google Shape;59;p2"/>
          <p:cNvSpPr txBox="1">
            <a:spLocks noGrp="1"/>
          </p:cNvSpPr>
          <p:nvPr>
            <p:ph type="body" idx="4294967295"/>
          </p:nvPr>
        </p:nvSpPr>
        <p:spPr>
          <a:xfrm>
            <a:off x="3091865" y="2525486"/>
            <a:ext cx="7371762" cy="3211706"/>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Build the habit of turning to the Simplification Questions in times of overload. </a:t>
            </a:r>
            <a:br>
              <a:rPr lang="en-US" sz="2400" i="1">
                <a:solidFill>
                  <a:srgbClr val="F8F3F2"/>
                </a:solidFill>
                <a:latin typeface="Arial"/>
                <a:ea typeface="Arial"/>
                <a:cs typeface="Arial"/>
                <a:sym typeface="Arial"/>
              </a:rPr>
            </a:br>
            <a:endParaRPr sz="2400" i="1">
              <a:solidFill>
                <a:srgbClr val="F8F3F2"/>
              </a:solidFill>
              <a:latin typeface="Arial"/>
              <a:ea typeface="Arial"/>
              <a:cs typeface="Arial"/>
              <a:sym typeface="Arial"/>
            </a:endParaRPr>
          </a:p>
          <a:p>
            <a:pPr marL="0" lvl="0" indent="0" algn="l" rtl="0">
              <a:lnSpc>
                <a:spcPct val="15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Is there anything I (or we) can let go of?</a:t>
            </a:r>
            <a:br>
              <a:rPr lang="en-US" sz="2400" i="1">
                <a:solidFill>
                  <a:srgbClr val="F8F3F2"/>
                </a:solidFill>
                <a:latin typeface="Arial"/>
                <a:ea typeface="Arial"/>
                <a:cs typeface="Arial"/>
                <a:sym typeface="Arial"/>
              </a:rPr>
            </a:br>
            <a:r>
              <a:rPr lang="en-US" sz="2400" i="1">
                <a:solidFill>
                  <a:srgbClr val="F8F3F2"/>
                </a:solidFill>
                <a:latin typeface="Arial"/>
                <a:ea typeface="Arial"/>
                <a:cs typeface="Arial"/>
                <a:sym typeface="Arial"/>
              </a:rPr>
              <a:t>Where is “good enough,” good enough?</a:t>
            </a:r>
            <a:br>
              <a:rPr lang="en-US" sz="2400" i="1">
                <a:solidFill>
                  <a:srgbClr val="F8F3F2"/>
                </a:solidFill>
                <a:latin typeface="Arial"/>
                <a:ea typeface="Arial"/>
                <a:cs typeface="Arial"/>
                <a:sym typeface="Arial"/>
              </a:rPr>
            </a:br>
            <a:r>
              <a:rPr lang="en-US" sz="2400" i="1">
                <a:solidFill>
                  <a:srgbClr val="F8F3F2"/>
                </a:solidFill>
                <a:latin typeface="Arial"/>
                <a:ea typeface="Arial"/>
                <a:cs typeface="Arial"/>
                <a:sym typeface="Arial"/>
              </a:rPr>
              <a:t>What do I (or we) truly need to know?</a:t>
            </a:r>
            <a:br>
              <a:rPr lang="en-US" sz="2400" i="1">
                <a:solidFill>
                  <a:srgbClr val="F8F3F2"/>
                </a:solidFill>
                <a:latin typeface="Arial"/>
                <a:ea typeface="Arial"/>
                <a:cs typeface="Arial"/>
                <a:sym typeface="Arial"/>
              </a:rPr>
            </a:br>
            <a:r>
              <a:rPr lang="en-US" sz="2400" i="1">
                <a:solidFill>
                  <a:srgbClr val="F8F3F2"/>
                </a:solidFill>
                <a:latin typeface="Arial"/>
                <a:ea typeface="Arial"/>
                <a:cs typeface="Arial"/>
                <a:sym typeface="Arial"/>
              </a:rPr>
              <a:t>What deserves my (or our) attention?</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3"/>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Which Simplification Question did we focus on this week? What were the results?</a:t>
            </a:r>
            <a:endParaRPr/>
          </a:p>
          <a:p>
            <a:pPr marL="0" lvl="0" indent="0" algn="l" rtl="0">
              <a:lnSpc>
                <a:spcPct val="150000"/>
              </a:lnSpc>
              <a:spcBef>
                <a:spcPts val="1200"/>
              </a:spcBef>
              <a:spcAft>
                <a:spcPts val="0"/>
              </a:spcAft>
              <a:buClr>
                <a:srgbClr val="7F7F7F"/>
              </a:buClr>
              <a:buSzPts val="2400"/>
              <a:buNone/>
            </a:pPr>
            <a:r>
              <a:rPr lang="en-US" sz="2400">
                <a:solidFill>
                  <a:srgbClr val="7F7F7F"/>
                </a:solidFill>
                <a:latin typeface="Arial"/>
                <a:ea typeface="Arial"/>
                <a:cs typeface="Arial"/>
                <a:sym typeface="Arial"/>
              </a:rPr>
              <a:t>Is there anything I can let go of?</a:t>
            </a:r>
            <a:br>
              <a:rPr lang="en-US" sz="2400">
                <a:solidFill>
                  <a:srgbClr val="7F7F7F"/>
                </a:solidFill>
                <a:latin typeface="Arial"/>
                <a:ea typeface="Arial"/>
                <a:cs typeface="Arial"/>
                <a:sym typeface="Arial"/>
              </a:rPr>
            </a:br>
            <a:r>
              <a:rPr lang="en-US" sz="2400">
                <a:solidFill>
                  <a:srgbClr val="7F7F7F"/>
                </a:solidFill>
                <a:latin typeface="Arial"/>
                <a:ea typeface="Arial"/>
                <a:cs typeface="Arial"/>
                <a:sym typeface="Arial"/>
              </a:rPr>
              <a:t>Where is “good enough,” good enough?</a:t>
            </a:r>
            <a:br>
              <a:rPr lang="en-US" sz="2400">
                <a:solidFill>
                  <a:srgbClr val="7F7F7F"/>
                </a:solidFill>
                <a:latin typeface="Arial"/>
                <a:ea typeface="Arial"/>
                <a:cs typeface="Arial"/>
                <a:sym typeface="Arial"/>
              </a:rPr>
            </a:br>
            <a:r>
              <a:rPr lang="en-US" sz="2400">
                <a:solidFill>
                  <a:srgbClr val="7F7F7F"/>
                </a:solidFill>
                <a:latin typeface="Arial"/>
                <a:ea typeface="Arial"/>
                <a:cs typeface="Arial"/>
                <a:sym typeface="Arial"/>
              </a:rPr>
              <a:t>What do I truly need to know?</a:t>
            </a:r>
            <a:br>
              <a:rPr lang="en-US" sz="2400">
                <a:solidFill>
                  <a:srgbClr val="7F7F7F"/>
                </a:solidFill>
                <a:latin typeface="Arial"/>
                <a:ea typeface="Arial"/>
                <a:cs typeface="Arial"/>
                <a:sym typeface="Arial"/>
              </a:rPr>
            </a:br>
            <a:r>
              <a:rPr lang="en-US" sz="2400">
                <a:solidFill>
                  <a:srgbClr val="7F7F7F"/>
                </a:solidFill>
                <a:latin typeface="Arial"/>
                <a:ea typeface="Arial"/>
                <a:cs typeface="Arial"/>
                <a:sym typeface="Arial"/>
              </a:rPr>
              <a:t>What deserves my attention?</a:t>
            </a:r>
            <a:endParaRPr/>
          </a:p>
        </p:txBody>
      </p:sp>
      <p:sp>
        <p:nvSpPr>
          <p:cNvPr id="66" name="Google Shape;66;p3"/>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67" name="Google Shape;67;p3"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68" name="Google Shape;68;p3"/>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9" name="Google Shape;69;p3"/>
          <p:cNvSpPr txBox="1"/>
          <p:nvPr/>
        </p:nvSpPr>
        <p:spPr>
          <a:xfrm>
            <a:off x="14827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3"/>
          <p:cNvSpPr txBox="1"/>
          <p:nvPr/>
        </p:nvSpPr>
        <p:spPr>
          <a:xfrm>
            <a:off x="160212"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71;p3"/>
          <p:cNvSpPr txBox="1"/>
          <p:nvPr/>
        </p:nvSpPr>
        <p:spPr>
          <a:xfrm>
            <a:off x="160971"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72;p3"/>
          <p:cNvSpPr txBox="1"/>
          <p:nvPr/>
        </p:nvSpPr>
        <p:spPr>
          <a:xfrm>
            <a:off x="160212"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73;p3"/>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74;p3"/>
          <p:cNvSpPr txBox="1"/>
          <p:nvPr/>
        </p:nvSpPr>
        <p:spPr>
          <a:xfrm>
            <a:off x="16021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75;p3"/>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76;p3"/>
          <p:cNvSpPr txBox="1"/>
          <p:nvPr/>
        </p:nvSpPr>
        <p:spPr>
          <a:xfrm>
            <a:off x="172152"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77;p3"/>
          <p:cNvSpPr/>
          <p:nvPr/>
        </p:nvSpPr>
        <p:spPr>
          <a:xfrm>
            <a:off x="284151"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77"/>
                                        </p:tgtEl>
                                        <p:attrNameLst>
                                          <p:attrName>ppt_y</p:attrName>
                                        </p:attrNameLst>
                                      </p:cBhvr>
                                      <p:tavLst>
                                        <p:tav tm="0">
                                          <p:val>
                                            <p:strVal val="#ppt_y"/>
                                          </p:val>
                                        </p:tav>
                                        <p:tav tm="100000">
                                          <p:val>
                                            <p:strVal val="#ppt_y+1"/>
                                          </p:val>
                                        </p:tav>
                                      </p:tavLst>
                                    </p:anim>
                                    <p:set>
                                      <p:cBhvr>
                                        <p:cTn id="7" dur="1" fill="hold">
                                          <p:stCondLst>
                                            <p:cond delay="5000"/>
                                          </p:stCondLst>
                                        </p:cTn>
                                        <p:tgtEl>
                                          <p:spTgt spid="77"/>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76"/>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75"/>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74"/>
                                        </p:tgtEl>
                                        <p:attrNameLst>
                                          <p:attrName>style.visibility</p:attrName>
                                        </p:attrNameLst>
                                      </p:cBhvr>
                                      <p:to>
                                        <p:strVal val="hidden"/>
                                      </p:to>
                                    </p:set>
                                  </p:childTnLst>
                                </p:cTn>
                              </p:par>
                              <p:par>
                                <p:cTn id="14" presetID="1" presetClass="exit" presetSubtype="0" fill="hold" nodeType="withEffect">
                                  <p:stCondLst>
                                    <p:cond delay="240400"/>
                                  </p:stCondLst>
                                  <p:childTnLst>
                                    <p:set>
                                      <p:cBhvr>
                                        <p:cTn id="15" dur="1" fill="hold">
                                          <p:stCondLst>
                                            <p:cond delay="1"/>
                                          </p:stCondLst>
                                        </p:cTn>
                                        <p:tgtEl>
                                          <p:spTgt spid="73"/>
                                        </p:tgtEl>
                                        <p:attrNameLst>
                                          <p:attrName>style.visibility</p:attrName>
                                        </p:attrNameLst>
                                      </p:cBhvr>
                                      <p:to>
                                        <p:strVal val="hidden"/>
                                      </p:to>
                                    </p:set>
                                  </p:childTnLst>
                                </p:cTn>
                              </p:par>
                              <p:par>
                                <p:cTn id="16" presetID="1" presetClass="exit" presetSubtype="0" fill="hold" nodeType="withEffect">
                                  <p:stCondLst>
                                    <p:cond delay="270000"/>
                                  </p:stCondLst>
                                  <p:childTnLst>
                                    <p:set>
                                      <p:cBhvr>
                                        <p:cTn id="17" dur="1" fill="hold">
                                          <p:stCondLst>
                                            <p:cond delay="1"/>
                                          </p:stCondLst>
                                        </p:cTn>
                                        <p:tgtEl>
                                          <p:spTgt spid="72"/>
                                        </p:tgtEl>
                                        <p:attrNameLst>
                                          <p:attrName>style.visibility</p:attrName>
                                        </p:attrNameLst>
                                      </p:cBhvr>
                                      <p:to>
                                        <p:strVal val="hidden"/>
                                      </p:to>
                                    </p:set>
                                  </p:childTnLst>
                                </p:cTn>
                              </p:par>
                              <p:par>
                                <p:cTn id="18" presetID="1" presetClass="exit" presetSubtype="0" fill="hold" nodeType="withEffect">
                                  <p:stCondLst>
                                    <p:cond delay="289600"/>
                                  </p:stCondLst>
                                  <p:childTnLst>
                                    <p:set>
                                      <p:cBhvr>
                                        <p:cTn id="19" dur="1" fill="hold">
                                          <p:stCondLst>
                                            <p:cond delay="1"/>
                                          </p:stCondLst>
                                        </p:cTn>
                                        <p:tgtEl>
                                          <p:spTgt spid="71"/>
                                        </p:tgtEl>
                                        <p:attrNameLst>
                                          <p:attrName>style.visibility</p:attrName>
                                        </p:attrNameLst>
                                      </p:cBhvr>
                                      <p:to>
                                        <p:strVal val="hidden"/>
                                      </p:to>
                                    </p:set>
                                  </p:childTnLst>
                                </p:cTn>
                              </p:par>
                              <p:par>
                                <p:cTn id="20" presetID="1" presetClass="exit" presetSubtype="0" fill="hold" nodeType="withEffect">
                                  <p:stCondLst>
                                    <p:cond delay="299300"/>
                                  </p:stCondLst>
                                  <p:childTnLst>
                                    <p:set>
                                      <p:cBhvr>
                                        <p:cTn id="21" dur="1" fill="hold">
                                          <p:stCondLst>
                                            <p:cond delay="1"/>
                                          </p:stCondLst>
                                        </p:cTn>
                                        <p:tgtEl>
                                          <p:spTgt spid="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4"/>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4" name="Google Shape;84;p4"/>
          <p:cNvSpPr txBox="1">
            <a:spLocks noGrp="1"/>
          </p:cNvSpPr>
          <p:nvPr>
            <p:ph type="body" idx="1"/>
          </p:nvPr>
        </p:nvSpPr>
        <p:spPr>
          <a:xfrm>
            <a:off x="3748139" y="2605125"/>
            <a:ext cx="7917388" cy="3504036"/>
          </a:xfrm>
          <a:prstGeom prst="rect">
            <a:avLst/>
          </a:prstGeom>
          <a:noFill/>
          <a:ln>
            <a:noFill/>
          </a:ln>
        </p:spPr>
        <p:txBody>
          <a:bodyPr spcFirstLastPara="1" wrap="square" lIns="0" tIns="0" rIns="0" bIns="0" anchor="t" anchorCtr="0">
            <a:normAutofit fontScale="92500"/>
          </a:bodyPr>
          <a:lstStyle/>
          <a:p>
            <a:pPr marL="0" lvl="0" indent="0" algn="l" rtl="0">
              <a:lnSpc>
                <a:spcPct val="150000"/>
              </a:lnSpc>
              <a:spcBef>
                <a:spcPts val="0"/>
              </a:spcBef>
              <a:spcAft>
                <a:spcPts val="0"/>
              </a:spcAft>
              <a:buClr>
                <a:schemeClr val="dk1"/>
              </a:buClr>
              <a:buSzPct val="100000"/>
              <a:buNone/>
            </a:pPr>
            <a:r>
              <a:rPr lang="en-US" sz="2400" i="0">
                <a:solidFill>
                  <a:schemeClr val="dk1"/>
                </a:solidFill>
                <a:latin typeface="Arial"/>
                <a:ea typeface="Arial"/>
                <a:cs typeface="Arial"/>
                <a:sym typeface="Arial"/>
              </a:rPr>
              <a:t>Chose one or two of the Simplification Questions and discuss how they could be applied at the team or organizational level.</a:t>
            </a:r>
            <a:endParaRPr/>
          </a:p>
          <a:p>
            <a:pPr marL="0" lvl="0" indent="0" algn="l" rtl="0">
              <a:lnSpc>
                <a:spcPct val="150000"/>
              </a:lnSpc>
              <a:spcBef>
                <a:spcPts val="1200"/>
              </a:spcBef>
              <a:spcAft>
                <a:spcPts val="0"/>
              </a:spcAft>
              <a:buClr>
                <a:srgbClr val="7F7F7F"/>
              </a:buClr>
              <a:buSzPct val="100000"/>
              <a:buNone/>
            </a:pPr>
            <a:r>
              <a:rPr lang="en-US" sz="2400">
                <a:solidFill>
                  <a:srgbClr val="7F7F7F"/>
                </a:solidFill>
                <a:latin typeface="Arial"/>
                <a:ea typeface="Arial"/>
                <a:cs typeface="Arial"/>
                <a:sym typeface="Arial"/>
              </a:rPr>
              <a:t>Is there anything I can let go of?</a:t>
            </a:r>
            <a:br>
              <a:rPr lang="en-US" sz="2400">
                <a:solidFill>
                  <a:srgbClr val="7F7F7F"/>
                </a:solidFill>
                <a:latin typeface="Arial"/>
                <a:ea typeface="Arial"/>
                <a:cs typeface="Arial"/>
                <a:sym typeface="Arial"/>
              </a:rPr>
            </a:br>
            <a:r>
              <a:rPr lang="en-US" sz="2400">
                <a:solidFill>
                  <a:srgbClr val="7F7F7F"/>
                </a:solidFill>
                <a:latin typeface="Arial"/>
                <a:ea typeface="Arial"/>
                <a:cs typeface="Arial"/>
                <a:sym typeface="Arial"/>
              </a:rPr>
              <a:t>Where is “good enough,” good enough?</a:t>
            </a:r>
            <a:br>
              <a:rPr lang="en-US" sz="2400">
                <a:solidFill>
                  <a:srgbClr val="7F7F7F"/>
                </a:solidFill>
                <a:latin typeface="Arial"/>
                <a:ea typeface="Arial"/>
                <a:cs typeface="Arial"/>
                <a:sym typeface="Arial"/>
              </a:rPr>
            </a:br>
            <a:r>
              <a:rPr lang="en-US" sz="2400">
                <a:solidFill>
                  <a:srgbClr val="7F7F7F"/>
                </a:solidFill>
                <a:latin typeface="Arial"/>
                <a:ea typeface="Arial"/>
                <a:cs typeface="Arial"/>
                <a:sym typeface="Arial"/>
              </a:rPr>
              <a:t>What do I truly need to know?</a:t>
            </a:r>
            <a:br>
              <a:rPr lang="en-US" sz="2400">
                <a:solidFill>
                  <a:srgbClr val="7F7F7F"/>
                </a:solidFill>
                <a:latin typeface="Arial"/>
                <a:ea typeface="Arial"/>
                <a:cs typeface="Arial"/>
                <a:sym typeface="Arial"/>
              </a:rPr>
            </a:br>
            <a:r>
              <a:rPr lang="en-US" sz="2400">
                <a:solidFill>
                  <a:srgbClr val="7F7F7F"/>
                </a:solidFill>
                <a:latin typeface="Arial"/>
                <a:ea typeface="Arial"/>
                <a:cs typeface="Arial"/>
                <a:sym typeface="Arial"/>
              </a:rPr>
              <a:t>What deserves my attention?</a:t>
            </a:r>
            <a:endParaRPr/>
          </a:p>
          <a:p>
            <a:pPr marL="0" lvl="0" indent="0" algn="l" rtl="0">
              <a:lnSpc>
                <a:spcPct val="150000"/>
              </a:lnSpc>
              <a:spcBef>
                <a:spcPts val="1200"/>
              </a:spcBef>
              <a:spcAft>
                <a:spcPts val="0"/>
              </a:spcAft>
              <a:buClr>
                <a:srgbClr val="B45527"/>
              </a:buClr>
              <a:buSzPct val="100000"/>
              <a:buNone/>
            </a:pPr>
            <a:endParaRPr sz="2400" i="0">
              <a:solidFill>
                <a:schemeClr val="dk1"/>
              </a:solidFill>
              <a:latin typeface="Arial"/>
              <a:ea typeface="Arial"/>
              <a:cs typeface="Arial"/>
              <a:sym typeface="Arial"/>
            </a:endParaRPr>
          </a:p>
        </p:txBody>
      </p:sp>
      <p:sp>
        <p:nvSpPr>
          <p:cNvPr id="85" name="Google Shape;85;p4"/>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sp>
        <p:nvSpPr>
          <p:cNvPr id="86" name="Google Shape;86;p4"/>
          <p:cNvSpPr/>
          <p:nvPr/>
        </p:nvSpPr>
        <p:spPr>
          <a:xfrm>
            <a:off x="246707" y="1232681"/>
            <a:ext cx="1280202"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
        <p:nvSpPr>
          <p:cNvPr id="87" name="Google Shape;87;p4"/>
          <p:cNvSpPr txBox="1"/>
          <p:nvPr/>
        </p:nvSpPr>
        <p:spPr>
          <a:xfrm>
            <a:off x="-329764" y="161262"/>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88;p4"/>
          <p:cNvSpPr txBox="1"/>
          <p:nvPr/>
        </p:nvSpPr>
        <p:spPr>
          <a:xfrm>
            <a:off x="-329764" y="161262"/>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9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9;p4"/>
          <p:cNvSpPr txBox="1"/>
          <p:nvPr/>
        </p:nvSpPr>
        <p:spPr>
          <a:xfrm>
            <a:off x="-329764" y="161263"/>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8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90;p4"/>
          <p:cNvSpPr txBox="1"/>
          <p:nvPr/>
        </p:nvSpPr>
        <p:spPr>
          <a:xfrm>
            <a:off x="-329764" y="161264"/>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7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91;p4"/>
          <p:cNvSpPr txBox="1"/>
          <p:nvPr/>
        </p:nvSpPr>
        <p:spPr>
          <a:xfrm>
            <a:off x="-329764" y="161264"/>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92;p4"/>
          <p:cNvSpPr txBox="1"/>
          <p:nvPr/>
        </p:nvSpPr>
        <p:spPr>
          <a:xfrm>
            <a:off x="-329764" y="161264"/>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93;p4"/>
          <p:cNvSpPr txBox="1"/>
          <p:nvPr/>
        </p:nvSpPr>
        <p:spPr>
          <a:xfrm>
            <a:off x="-329764" y="161264"/>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94;p4"/>
          <p:cNvSpPr txBox="1"/>
          <p:nvPr/>
        </p:nvSpPr>
        <p:spPr>
          <a:xfrm>
            <a:off x="-329764" y="161264"/>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95;p4"/>
          <p:cNvSpPr txBox="1"/>
          <p:nvPr/>
        </p:nvSpPr>
        <p:spPr>
          <a:xfrm>
            <a:off x="-329764" y="161264"/>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96;p4"/>
          <p:cNvSpPr txBox="1"/>
          <p:nvPr/>
        </p:nvSpPr>
        <p:spPr>
          <a:xfrm>
            <a:off x="-329764" y="161264"/>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7" name="Google Shape;97;p4"/>
          <p:cNvSpPr txBox="1"/>
          <p:nvPr/>
        </p:nvSpPr>
        <p:spPr>
          <a:xfrm>
            <a:off x="-329764" y="161264"/>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8" name="Google Shape;98;p4"/>
          <p:cNvSpPr txBox="1"/>
          <p:nvPr/>
        </p:nvSpPr>
        <p:spPr>
          <a:xfrm>
            <a:off x="-329764" y="161264"/>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9" name="Google Shape;99;p4"/>
          <p:cNvSpPr txBox="1"/>
          <p:nvPr/>
        </p:nvSpPr>
        <p:spPr>
          <a:xfrm>
            <a:off x="-329764" y="161264"/>
            <a:ext cx="2439112" cy="1015663"/>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100" name="Google Shape;100;p4"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86"/>
                                        </p:tgtEl>
                                        <p:attrNameLst>
                                          <p:attrName>ppt_y</p:attrName>
                                        </p:attrNameLst>
                                      </p:cBhvr>
                                      <p:tavLst>
                                        <p:tav tm="0">
                                          <p:val>
                                            <p:strVal val="#ppt_y"/>
                                          </p:val>
                                        </p:tav>
                                        <p:tav tm="100000">
                                          <p:val>
                                            <p:strVal val="#ppt_y+1"/>
                                          </p:val>
                                        </p:tav>
                                      </p:tavLst>
                                    </p:anim>
                                    <p:set>
                                      <p:cBhvr>
                                        <p:cTn id="7" dur="1" fill="hold">
                                          <p:stCondLst>
                                            <p:cond delay="5000"/>
                                          </p:stCondLst>
                                        </p:cTn>
                                        <p:tgtEl>
                                          <p:spTgt spid="86"/>
                                        </p:tgtEl>
                                        <p:attrNameLst>
                                          <p:attrName>style.visibility</p:attrName>
                                        </p:attrNameLst>
                                      </p:cBhvr>
                                      <p:to>
                                        <p:strVal val="hidden"/>
                                      </p:to>
                                    </p:set>
                                  </p:childTnLst>
                                </p:cTn>
                              </p:par>
                              <p:par>
                                <p:cTn id="8" presetID="1" presetClass="exit" presetSubtype="0" fill="hold" nodeType="withEffect">
                                  <p:stCondLst>
                                    <p:cond delay="0"/>
                                  </p:stCondLst>
                                  <p:childTnLst>
                                    <p:set>
                                      <p:cBhvr>
                                        <p:cTn id="9" dur="1" fill="hold">
                                          <p:stCondLst>
                                            <p:cond delay="1"/>
                                          </p:stCondLst>
                                        </p:cTn>
                                        <p:tgtEl>
                                          <p:spTgt spid="87"/>
                                        </p:tgtEl>
                                        <p:attrNameLst>
                                          <p:attrName>style.visibility</p:attrName>
                                        </p:attrNameLst>
                                      </p:cBhvr>
                                      <p:to>
                                        <p:strVal val="hidden"/>
                                      </p:to>
                                    </p:set>
                                  </p:childTnLst>
                                </p:cTn>
                              </p:par>
                              <p:par>
                                <p:cTn id="10" presetID="1" presetClass="entr" presetSubtype="0" fill="hold" nodeType="withEffect">
                                  <p:stCondLst>
                                    <p:cond delay="60000"/>
                                  </p:stCondLst>
                                  <p:childTnLst>
                                    <p:set>
                                      <p:cBhvr>
                                        <p:cTn id="11" dur="1" fill="hold">
                                          <p:stCondLst>
                                            <p:cond delay="0"/>
                                          </p:stCondLst>
                                        </p:cTn>
                                        <p:tgtEl>
                                          <p:spTgt spid="88"/>
                                        </p:tgtEl>
                                        <p:attrNameLst>
                                          <p:attrName>style.visibility</p:attrName>
                                        </p:attrNameLst>
                                      </p:cBhvr>
                                      <p:to>
                                        <p:strVal val="visible"/>
                                      </p:to>
                                    </p:set>
                                  </p:childTnLst>
                                </p:cTn>
                              </p:par>
                              <p:par>
                                <p:cTn id="12" presetID="1" presetClass="exit" presetSubtype="0" fill="hold" nodeType="withEffect">
                                  <p:stCondLst>
                                    <p:cond delay="60000"/>
                                  </p:stCondLst>
                                  <p:childTnLst>
                                    <p:set>
                                      <p:cBhvr>
                                        <p:cTn id="13" dur="1" fill="hold">
                                          <p:stCondLst>
                                            <p:cond delay="1"/>
                                          </p:stCondLst>
                                        </p:cTn>
                                        <p:tgtEl>
                                          <p:spTgt spid="88"/>
                                        </p:tgtEl>
                                        <p:attrNameLst>
                                          <p:attrName>style.visibility</p:attrName>
                                        </p:attrNameLst>
                                      </p:cBhvr>
                                      <p:to>
                                        <p:strVal val="hidden"/>
                                      </p:to>
                                    </p:set>
                                  </p:childTnLst>
                                </p:cTn>
                              </p:par>
                              <p:par>
                                <p:cTn id="14" presetID="1" presetClass="entr" presetSubtype="0" fill="hold" nodeType="withEffect">
                                  <p:stCondLst>
                                    <p:cond delay="120000"/>
                                  </p:stCondLst>
                                  <p:childTnLst>
                                    <p:set>
                                      <p:cBhvr>
                                        <p:cTn id="15" dur="1" fill="hold">
                                          <p:stCondLst>
                                            <p:cond delay="0"/>
                                          </p:stCondLst>
                                        </p:cTn>
                                        <p:tgtEl>
                                          <p:spTgt spid="89"/>
                                        </p:tgtEl>
                                        <p:attrNameLst>
                                          <p:attrName>style.visibility</p:attrName>
                                        </p:attrNameLst>
                                      </p:cBhvr>
                                      <p:to>
                                        <p:strVal val="visible"/>
                                      </p:to>
                                    </p:set>
                                  </p:childTnLst>
                                </p:cTn>
                              </p:par>
                              <p:par>
                                <p:cTn id="16" presetID="1" presetClass="exit" presetSubtype="0" fill="hold" nodeType="withEffect">
                                  <p:stCondLst>
                                    <p:cond delay="120000"/>
                                  </p:stCondLst>
                                  <p:childTnLst>
                                    <p:set>
                                      <p:cBhvr>
                                        <p:cTn id="17" dur="1" fill="hold">
                                          <p:stCondLst>
                                            <p:cond delay="1"/>
                                          </p:stCondLst>
                                        </p:cTn>
                                        <p:tgtEl>
                                          <p:spTgt spid="89"/>
                                        </p:tgtEl>
                                        <p:attrNameLst>
                                          <p:attrName>style.visibility</p:attrName>
                                        </p:attrNameLst>
                                      </p:cBhvr>
                                      <p:to>
                                        <p:strVal val="hidden"/>
                                      </p:to>
                                    </p:set>
                                  </p:childTnLst>
                                </p:cTn>
                              </p:par>
                              <p:par>
                                <p:cTn id="18" presetID="1" presetClass="entr" presetSubtype="0" fill="hold" nodeType="withEffect">
                                  <p:stCondLst>
                                    <p:cond delay="180000"/>
                                  </p:stCondLst>
                                  <p:childTnLst>
                                    <p:set>
                                      <p:cBhvr>
                                        <p:cTn id="19" dur="1" fill="hold">
                                          <p:stCondLst>
                                            <p:cond delay="0"/>
                                          </p:stCondLst>
                                        </p:cTn>
                                        <p:tgtEl>
                                          <p:spTgt spid="90"/>
                                        </p:tgtEl>
                                        <p:attrNameLst>
                                          <p:attrName>style.visibility</p:attrName>
                                        </p:attrNameLst>
                                      </p:cBhvr>
                                      <p:to>
                                        <p:strVal val="visible"/>
                                      </p:to>
                                    </p:set>
                                  </p:childTnLst>
                                </p:cTn>
                              </p:par>
                              <p:par>
                                <p:cTn id="20" presetID="1" presetClass="exit" presetSubtype="0" fill="hold" nodeType="withEffect">
                                  <p:stCondLst>
                                    <p:cond delay="180800"/>
                                  </p:stCondLst>
                                  <p:childTnLst>
                                    <p:set>
                                      <p:cBhvr>
                                        <p:cTn id="21" dur="1" fill="hold">
                                          <p:stCondLst>
                                            <p:cond delay="1"/>
                                          </p:stCondLst>
                                        </p:cTn>
                                        <p:tgtEl>
                                          <p:spTgt spid="90"/>
                                        </p:tgtEl>
                                        <p:attrNameLst>
                                          <p:attrName>style.visibility</p:attrName>
                                        </p:attrNameLst>
                                      </p:cBhvr>
                                      <p:to>
                                        <p:strVal val="hidden"/>
                                      </p:to>
                                    </p:set>
                                  </p:childTnLst>
                                </p:cTn>
                              </p:par>
                              <p:par>
                                <p:cTn id="22" presetID="1" presetClass="entr" presetSubtype="0" fill="hold" nodeType="withEffect">
                                  <p:stCondLst>
                                    <p:cond delay="240000"/>
                                  </p:stCondLst>
                                  <p:childTnLst>
                                    <p:set>
                                      <p:cBhvr>
                                        <p:cTn id="23" dur="1" fill="hold">
                                          <p:stCondLst>
                                            <p:cond delay="0"/>
                                          </p:stCondLst>
                                        </p:cTn>
                                        <p:tgtEl>
                                          <p:spTgt spid="91"/>
                                        </p:tgtEl>
                                        <p:attrNameLst>
                                          <p:attrName>style.visibility</p:attrName>
                                        </p:attrNameLst>
                                      </p:cBhvr>
                                      <p:to>
                                        <p:strVal val="visible"/>
                                      </p:to>
                                    </p:set>
                                  </p:childTnLst>
                                </p:cTn>
                              </p:par>
                              <p:par>
                                <p:cTn id="24" presetID="1" presetClass="exit" presetSubtype="0" fill="hold" nodeType="withEffect">
                                  <p:stCondLst>
                                    <p:cond delay="240000"/>
                                  </p:stCondLst>
                                  <p:childTnLst>
                                    <p:set>
                                      <p:cBhvr>
                                        <p:cTn id="25" dur="1" fill="hold">
                                          <p:stCondLst>
                                            <p:cond delay="1"/>
                                          </p:stCondLst>
                                        </p:cTn>
                                        <p:tgtEl>
                                          <p:spTgt spid="91"/>
                                        </p:tgtEl>
                                        <p:attrNameLst>
                                          <p:attrName>style.visibility</p:attrName>
                                        </p:attrNameLst>
                                      </p:cBhvr>
                                      <p:to>
                                        <p:strVal val="hidden"/>
                                      </p:to>
                                    </p:set>
                                  </p:childTnLst>
                                </p:cTn>
                              </p:par>
                              <p:par>
                                <p:cTn id="26" presetID="1" presetClass="entr" presetSubtype="0" fill="hold" nodeType="withEffect">
                                  <p:stCondLst>
                                    <p:cond delay="300000"/>
                                  </p:stCondLst>
                                  <p:childTnLst>
                                    <p:set>
                                      <p:cBhvr>
                                        <p:cTn id="27" dur="1" fill="hold">
                                          <p:stCondLst>
                                            <p:cond delay="0"/>
                                          </p:stCondLst>
                                        </p:cTn>
                                        <p:tgtEl>
                                          <p:spTgt spid="92"/>
                                        </p:tgtEl>
                                        <p:attrNameLst>
                                          <p:attrName>style.visibility</p:attrName>
                                        </p:attrNameLst>
                                      </p:cBhvr>
                                      <p:to>
                                        <p:strVal val="visible"/>
                                      </p:to>
                                    </p:set>
                                  </p:childTnLst>
                                </p:cTn>
                              </p:par>
                              <p:par>
                                <p:cTn id="28" presetID="1" presetClass="exit" presetSubtype="0" fill="hold" nodeType="withEffect">
                                  <p:stCondLst>
                                    <p:cond delay="300000"/>
                                  </p:stCondLst>
                                  <p:childTnLst>
                                    <p:set>
                                      <p:cBhvr>
                                        <p:cTn id="29" dur="1" fill="hold">
                                          <p:stCondLst>
                                            <p:cond delay="1"/>
                                          </p:stCondLst>
                                        </p:cTn>
                                        <p:tgtEl>
                                          <p:spTgt spid="92"/>
                                        </p:tgtEl>
                                        <p:attrNameLst>
                                          <p:attrName>style.visibility</p:attrName>
                                        </p:attrNameLst>
                                      </p:cBhvr>
                                      <p:to>
                                        <p:strVal val="hidden"/>
                                      </p:to>
                                    </p:set>
                                  </p:childTnLst>
                                </p:cTn>
                              </p:par>
                              <p:par>
                                <p:cTn id="30" presetID="1" presetClass="entr" presetSubtype="0" fill="hold" nodeType="withEffect">
                                  <p:stCondLst>
                                    <p:cond delay="360000"/>
                                  </p:stCondLst>
                                  <p:childTnLst>
                                    <p:set>
                                      <p:cBhvr>
                                        <p:cTn id="31" dur="1" fill="hold">
                                          <p:stCondLst>
                                            <p:cond delay="0"/>
                                          </p:stCondLst>
                                        </p:cTn>
                                        <p:tgtEl>
                                          <p:spTgt spid="93"/>
                                        </p:tgtEl>
                                        <p:attrNameLst>
                                          <p:attrName>style.visibility</p:attrName>
                                        </p:attrNameLst>
                                      </p:cBhvr>
                                      <p:to>
                                        <p:strVal val="visible"/>
                                      </p:to>
                                    </p:set>
                                  </p:childTnLst>
                                </p:cTn>
                              </p:par>
                              <p:par>
                                <p:cTn id="32" presetID="1" presetClass="exit" presetSubtype="0" fill="hold" nodeType="withEffect">
                                  <p:stCondLst>
                                    <p:cond delay="360800"/>
                                  </p:stCondLst>
                                  <p:childTnLst>
                                    <p:set>
                                      <p:cBhvr>
                                        <p:cTn id="33" dur="1" fill="hold">
                                          <p:stCondLst>
                                            <p:cond delay="1"/>
                                          </p:stCondLst>
                                        </p:cTn>
                                        <p:tgtEl>
                                          <p:spTgt spid="93"/>
                                        </p:tgtEl>
                                        <p:attrNameLst>
                                          <p:attrName>style.visibility</p:attrName>
                                        </p:attrNameLst>
                                      </p:cBhvr>
                                      <p:to>
                                        <p:strVal val="hidden"/>
                                      </p:to>
                                    </p:set>
                                  </p:childTnLst>
                                </p:cTn>
                              </p:par>
                              <p:par>
                                <p:cTn id="34" presetID="1" presetClass="entr" presetSubtype="0" fill="hold" nodeType="withEffect">
                                  <p:stCondLst>
                                    <p:cond delay="420000"/>
                                  </p:stCondLst>
                                  <p:childTnLst>
                                    <p:set>
                                      <p:cBhvr>
                                        <p:cTn id="35" dur="1" fill="hold">
                                          <p:stCondLst>
                                            <p:cond delay="0"/>
                                          </p:stCondLst>
                                        </p:cTn>
                                        <p:tgtEl>
                                          <p:spTgt spid="94"/>
                                        </p:tgtEl>
                                        <p:attrNameLst>
                                          <p:attrName>style.visibility</p:attrName>
                                        </p:attrNameLst>
                                      </p:cBhvr>
                                      <p:to>
                                        <p:strVal val="visible"/>
                                      </p:to>
                                    </p:set>
                                  </p:childTnLst>
                                </p:cTn>
                              </p:par>
                              <p:par>
                                <p:cTn id="36" presetID="1" presetClass="exit" presetSubtype="0" fill="hold" nodeType="withEffect">
                                  <p:stCondLst>
                                    <p:cond delay="420800"/>
                                  </p:stCondLst>
                                  <p:childTnLst>
                                    <p:set>
                                      <p:cBhvr>
                                        <p:cTn id="37" dur="1" fill="hold">
                                          <p:stCondLst>
                                            <p:cond delay="1"/>
                                          </p:stCondLst>
                                        </p:cTn>
                                        <p:tgtEl>
                                          <p:spTgt spid="94"/>
                                        </p:tgtEl>
                                        <p:attrNameLst>
                                          <p:attrName>style.visibility</p:attrName>
                                        </p:attrNameLst>
                                      </p:cBhvr>
                                      <p:to>
                                        <p:strVal val="hidden"/>
                                      </p:to>
                                    </p:set>
                                  </p:childTnLst>
                                </p:cTn>
                              </p:par>
                              <p:par>
                                <p:cTn id="38" presetID="1" presetClass="entr" presetSubtype="0" fill="hold" nodeType="withEffect">
                                  <p:stCondLst>
                                    <p:cond delay="480000"/>
                                  </p:stCondLst>
                                  <p:childTnLst>
                                    <p:set>
                                      <p:cBhvr>
                                        <p:cTn id="39" dur="1" fill="hold">
                                          <p:stCondLst>
                                            <p:cond delay="0"/>
                                          </p:stCondLst>
                                        </p:cTn>
                                        <p:tgtEl>
                                          <p:spTgt spid="95"/>
                                        </p:tgtEl>
                                        <p:attrNameLst>
                                          <p:attrName>style.visibility</p:attrName>
                                        </p:attrNameLst>
                                      </p:cBhvr>
                                      <p:to>
                                        <p:strVal val="visible"/>
                                      </p:to>
                                    </p:set>
                                  </p:childTnLst>
                                </p:cTn>
                              </p:par>
                              <p:par>
                                <p:cTn id="40" presetID="1" presetClass="exit" presetSubtype="0" fill="hold" nodeType="withEffect">
                                  <p:stCondLst>
                                    <p:cond delay="480000"/>
                                  </p:stCondLst>
                                  <p:childTnLst>
                                    <p:set>
                                      <p:cBhvr>
                                        <p:cTn id="41" dur="1" fill="hold">
                                          <p:stCondLst>
                                            <p:cond delay="1"/>
                                          </p:stCondLst>
                                        </p:cTn>
                                        <p:tgtEl>
                                          <p:spTgt spid="95"/>
                                        </p:tgtEl>
                                        <p:attrNameLst>
                                          <p:attrName>style.visibility</p:attrName>
                                        </p:attrNameLst>
                                      </p:cBhvr>
                                      <p:to>
                                        <p:strVal val="hidden"/>
                                      </p:to>
                                    </p:set>
                                  </p:childTnLst>
                                </p:cTn>
                              </p:par>
                              <p:par>
                                <p:cTn id="42" presetID="1" presetClass="entr" presetSubtype="0" fill="hold" nodeType="withEffect">
                                  <p:stCondLst>
                                    <p:cond delay="540400"/>
                                  </p:stCondLst>
                                  <p:childTnLst>
                                    <p:set>
                                      <p:cBhvr>
                                        <p:cTn id="43" dur="1" fill="hold">
                                          <p:stCondLst>
                                            <p:cond delay="0"/>
                                          </p:stCondLst>
                                        </p:cTn>
                                        <p:tgtEl>
                                          <p:spTgt spid="96"/>
                                        </p:tgtEl>
                                        <p:attrNameLst>
                                          <p:attrName>style.visibility</p:attrName>
                                        </p:attrNameLst>
                                      </p:cBhvr>
                                      <p:to>
                                        <p:strVal val="visible"/>
                                      </p:to>
                                    </p:set>
                                  </p:childTnLst>
                                </p:cTn>
                              </p:par>
                              <p:par>
                                <p:cTn id="44" presetID="1" presetClass="exit" presetSubtype="0" fill="hold" nodeType="withEffect">
                                  <p:stCondLst>
                                    <p:cond delay="540800"/>
                                  </p:stCondLst>
                                  <p:childTnLst>
                                    <p:set>
                                      <p:cBhvr>
                                        <p:cTn id="45" dur="1" fill="hold">
                                          <p:stCondLst>
                                            <p:cond delay="1"/>
                                          </p:stCondLst>
                                        </p:cTn>
                                        <p:tgtEl>
                                          <p:spTgt spid="96"/>
                                        </p:tgtEl>
                                        <p:attrNameLst>
                                          <p:attrName>style.visibility</p:attrName>
                                        </p:attrNameLst>
                                      </p:cBhvr>
                                      <p:to>
                                        <p:strVal val="hidden"/>
                                      </p:to>
                                    </p:set>
                                  </p:childTnLst>
                                </p:cTn>
                              </p:par>
                              <p:par>
                                <p:cTn id="46" presetID="1" presetClass="entr" presetSubtype="0" fill="hold" nodeType="withEffect">
                                  <p:stCondLst>
                                    <p:cond delay="570000"/>
                                  </p:stCondLst>
                                  <p:childTnLst>
                                    <p:set>
                                      <p:cBhvr>
                                        <p:cTn id="47" dur="1" fill="hold">
                                          <p:stCondLst>
                                            <p:cond delay="0"/>
                                          </p:stCondLst>
                                        </p:cTn>
                                        <p:tgtEl>
                                          <p:spTgt spid="97"/>
                                        </p:tgtEl>
                                        <p:attrNameLst>
                                          <p:attrName>style.visibility</p:attrName>
                                        </p:attrNameLst>
                                      </p:cBhvr>
                                      <p:to>
                                        <p:strVal val="visible"/>
                                      </p:to>
                                    </p:set>
                                  </p:childTnLst>
                                </p:cTn>
                              </p:par>
                              <p:par>
                                <p:cTn id="48" presetID="1" presetClass="exit" presetSubtype="0" fill="hold" nodeType="withEffect">
                                  <p:stCondLst>
                                    <p:cond delay="570400"/>
                                  </p:stCondLst>
                                  <p:childTnLst>
                                    <p:set>
                                      <p:cBhvr>
                                        <p:cTn id="49" dur="1" fill="hold">
                                          <p:stCondLst>
                                            <p:cond delay="1"/>
                                          </p:stCondLst>
                                        </p:cTn>
                                        <p:tgtEl>
                                          <p:spTgt spid="97"/>
                                        </p:tgtEl>
                                        <p:attrNameLst>
                                          <p:attrName>style.visibility</p:attrName>
                                        </p:attrNameLst>
                                      </p:cBhvr>
                                      <p:to>
                                        <p:strVal val="hidden"/>
                                      </p:to>
                                    </p:set>
                                  </p:childTnLst>
                                </p:cTn>
                              </p:par>
                              <p:par>
                                <p:cTn id="50" presetID="1" presetClass="entr" presetSubtype="0" fill="hold" nodeType="withEffect">
                                  <p:stCondLst>
                                    <p:cond delay="590000"/>
                                  </p:stCondLst>
                                  <p:childTnLst>
                                    <p:set>
                                      <p:cBhvr>
                                        <p:cTn id="51" dur="1" fill="hold">
                                          <p:stCondLst>
                                            <p:cond delay="0"/>
                                          </p:stCondLst>
                                        </p:cTn>
                                        <p:tgtEl>
                                          <p:spTgt spid="98"/>
                                        </p:tgtEl>
                                        <p:attrNameLst>
                                          <p:attrName>style.visibility</p:attrName>
                                        </p:attrNameLst>
                                      </p:cBhvr>
                                      <p:to>
                                        <p:strVal val="visible"/>
                                      </p:to>
                                    </p:set>
                                  </p:childTnLst>
                                </p:cTn>
                              </p:par>
                              <p:par>
                                <p:cTn id="52" presetID="1" presetClass="exit" presetSubtype="0" fill="hold" nodeType="withEffect">
                                  <p:stCondLst>
                                    <p:cond delay="590400"/>
                                  </p:stCondLst>
                                  <p:childTnLst>
                                    <p:set>
                                      <p:cBhvr>
                                        <p:cTn id="53" dur="1" fill="hold">
                                          <p:stCondLst>
                                            <p:cond delay="1"/>
                                          </p:stCondLst>
                                        </p:cTn>
                                        <p:tgtEl>
                                          <p:spTgt spid="98"/>
                                        </p:tgtEl>
                                        <p:attrNameLst>
                                          <p:attrName>style.visibility</p:attrName>
                                        </p:attrNameLst>
                                      </p:cBhvr>
                                      <p:to>
                                        <p:strVal val="hidden"/>
                                      </p:to>
                                    </p:set>
                                  </p:childTnLst>
                                </p:cTn>
                              </p:par>
                              <p:par>
                                <p:cTn id="54" presetID="1" presetClass="entr" presetSubtype="0" fill="hold" nodeType="withEffect">
                                  <p:stCondLst>
                                    <p:cond delay="600000"/>
                                  </p:stCondLst>
                                  <p:childTnLst>
                                    <p:set>
                                      <p:cBhvr>
                                        <p:cTn id="55"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5"/>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7" name="Google Shape;107;p5"/>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dirty="0">
                <a:solidFill>
                  <a:schemeClr val="dk1"/>
                </a:solidFill>
                <a:latin typeface="Arial"/>
                <a:ea typeface="Arial"/>
                <a:cs typeface="Arial"/>
                <a:sym typeface="Arial"/>
              </a:rPr>
              <a:t>Of all the reductive possibilities we just discussed, what reductions would make the biggest impact if leadership implemented them? Identify 1-3.</a:t>
            </a:r>
            <a:endParaRPr dirty="0"/>
          </a:p>
          <a:p>
            <a:pPr marL="0" lvl="0" indent="0" algn="l" rtl="0">
              <a:lnSpc>
                <a:spcPct val="150000"/>
              </a:lnSpc>
              <a:spcBef>
                <a:spcPts val="1200"/>
              </a:spcBef>
              <a:spcAft>
                <a:spcPts val="0"/>
              </a:spcAft>
              <a:buClr>
                <a:srgbClr val="7F7F7F"/>
              </a:buClr>
              <a:buSzPts val="2400"/>
              <a:buNone/>
            </a:pPr>
            <a:r>
              <a:rPr lang="en-US" sz="2400" dirty="0">
                <a:solidFill>
                  <a:srgbClr val="7F7F7F"/>
                </a:solidFill>
                <a:latin typeface="Arial"/>
                <a:ea typeface="Arial"/>
                <a:cs typeface="Arial"/>
                <a:sym typeface="Arial"/>
              </a:rPr>
              <a:t>. </a:t>
            </a:r>
            <a:endParaRPr dirty="0"/>
          </a:p>
          <a:p>
            <a:pPr marL="0" lvl="0" indent="0" algn="l" rtl="0">
              <a:lnSpc>
                <a:spcPct val="150000"/>
              </a:lnSpc>
              <a:spcBef>
                <a:spcPts val="1200"/>
              </a:spcBef>
              <a:spcAft>
                <a:spcPts val="0"/>
              </a:spcAft>
              <a:buClr>
                <a:srgbClr val="B45527"/>
              </a:buClr>
              <a:buSzPts val="2400"/>
              <a:buNone/>
            </a:pPr>
            <a:endParaRPr sz="2400" i="0" dirty="0">
              <a:solidFill>
                <a:schemeClr val="dk1"/>
              </a:solidFill>
              <a:latin typeface="Arial"/>
              <a:ea typeface="Arial"/>
              <a:cs typeface="Arial"/>
              <a:sym typeface="Arial"/>
            </a:endParaRPr>
          </a:p>
        </p:txBody>
      </p:sp>
      <p:sp>
        <p:nvSpPr>
          <p:cNvPr id="108" name="Google Shape;108;p5"/>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09" name="Google Shape;109;p5"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10" name="Google Shape;110;p5"/>
          <p:cNvSpPr txBox="1"/>
          <p:nvPr/>
        </p:nvSpPr>
        <p:spPr>
          <a:xfrm>
            <a:off x="163901"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111;p5"/>
          <p:cNvSpPr txBox="1"/>
          <p:nvPr/>
        </p:nvSpPr>
        <p:spPr>
          <a:xfrm>
            <a:off x="175841"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Google Shape;112;p5"/>
          <p:cNvSpPr txBox="1"/>
          <p:nvPr/>
        </p:nvSpPr>
        <p:spPr>
          <a:xfrm>
            <a:off x="176600"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p5"/>
          <p:cNvSpPr txBox="1"/>
          <p:nvPr/>
        </p:nvSpPr>
        <p:spPr>
          <a:xfrm>
            <a:off x="175841"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4" name="Google Shape;114;p5"/>
          <p:cNvSpPr txBox="1"/>
          <p:nvPr/>
        </p:nvSpPr>
        <p:spPr>
          <a:xfrm>
            <a:off x="175841"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5" name="Google Shape;115;p5"/>
          <p:cNvSpPr/>
          <p:nvPr/>
        </p:nvSpPr>
        <p:spPr>
          <a:xfrm>
            <a:off x="299780"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15"/>
                                        </p:tgtEl>
                                        <p:attrNameLst>
                                          <p:attrName>ppt_y</p:attrName>
                                        </p:attrNameLst>
                                      </p:cBhvr>
                                      <p:tavLst>
                                        <p:tav tm="0">
                                          <p:val>
                                            <p:strVal val="#ppt_y"/>
                                          </p:val>
                                        </p:tav>
                                        <p:tav tm="100000">
                                          <p:val>
                                            <p:strVal val="#ppt_y+1"/>
                                          </p:val>
                                        </p:tav>
                                      </p:tavLst>
                                    </p:anim>
                                    <p:set>
                                      <p:cBhvr>
                                        <p:cTn id="7" dur="1" fill="hold">
                                          <p:stCondLst>
                                            <p:cond delay="5000"/>
                                          </p:stCondLst>
                                        </p:cTn>
                                        <p:tgtEl>
                                          <p:spTgt spid="115"/>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114"/>
                                        </p:tgtEl>
                                        <p:attrNameLst>
                                          <p:attrName>style.visibility</p:attrName>
                                        </p:attrNameLst>
                                      </p:cBhvr>
                                      <p:to>
                                        <p:strVal val="hidden"/>
                                      </p:to>
                                    </p:set>
                                  </p:childTnLst>
                                </p:cTn>
                              </p:par>
                              <p:par>
                                <p:cTn id="10" presetID="1" presetClass="exit" presetSubtype="0" fill="hold" nodeType="withEffect">
                                  <p:stCondLst>
                                    <p:cond delay="90000"/>
                                  </p:stCondLst>
                                  <p:childTnLst>
                                    <p:set>
                                      <p:cBhvr>
                                        <p:cTn id="11" dur="1" fill="hold">
                                          <p:stCondLst>
                                            <p:cond delay="1"/>
                                          </p:stCondLst>
                                        </p:cTn>
                                        <p:tgtEl>
                                          <p:spTgt spid="113"/>
                                        </p:tgtEl>
                                        <p:attrNameLst>
                                          <p:attrName>style.visibility</p:attrName>
                                        </p:attrNameLst>
                                      </p:cBhvr>
                                      <p:to>
                                        <p:strVal val="hidden"/>
                                      </p:to>
                                    </p:set>
                                  </p:childTnLst>
                                </p:cTn>
                              </p:par>
                              <p:par>
                                <p:cTn id="12" presetID="1" presetClass="exit" presetSubtype="0" fill="hold" nodeType="withEffect">
                                  <p:stCondLst>
                                    <p:cond delay="110000"/>
                                  </p:stCondLst>
                                  <p:childTnLst>
                                    <p:set>
                                      <p:cBhvr>
                                        <p:cTn id="13" dur="1" fill="hold">
                                          <p:stCondLst>
                                            <p:cond delay="1"/>
                                          </p:stCondLst>
                                        </p:cTn>
                                        <p:tgtEl>
                                          <p:spTgt spid="112"/>
                                        </p:tgtEl>
                                        <p:attrNameLst>
                                          <p:attrName>style.visibility</p:attrName>
                                        </p:attrNameLst>
                                      </p:cBhvr>
                                      <p:to>
                                        <p:strVal val="hidden"/>
                                      </p:to>
                                    </p:set>
                                  </p:childTnLst>
                                </p:cTn>
                              </p:par>
                              <p:par>
                                <p:cTn id="14" presetID="1" presetClass="exit" presetSubtype="0" fill="hold" nodeType="withEffect">
                                  <p:stCondLst>
                                    <p:cond delay="119600"/>
                                  </p:stCondLst>
                                  <p:childTnLst>
                                    <p:set>
                                      <p:cBhvr>
                                        <p:cTn id="15" dur="1" fill="hold">
                                          <p:stCondLst>
                                            <p:cond delay="1"/>
                                          </p:stCondLst>
                                        </p:cTn>
                                        <p:tgtEl>
                                          <p:spTgt spid="1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
          <p:cNvSpPr/>
          <p:nvPr/>
        </p:nvSpPr>
        <p:spPr>
          <a:xfrm>
            <a:off x="0" y="0"/>
            <a:ext cx="12192000" cy="6858000"/>
          </a:xfrm>
          <a:prstGeom prst="rect">
            <a:avLst/>
          </a:prstGeom>
          <a:solidFill>
            <a:srgbClr val="94482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6" name="Google Shape;46;p1"/>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FFFFFF"/>
                </a:solidFill>
                <a:effectLst/>
                <a:uLnTx/>
                <a:uFillTx/>
                <a:latin typeface="Arial"/>
                <a:ea typeface="Arial"/>
                <a:cs typeface="Arial"/>
                <a:sym typeface="Arial"/>
              </a:rPr>
              <a:t>LESSON </a:t>
            </a:r>
            <a:r>
              <a:rPr kumimoji="0" lang="en-US" sz="2800" b="1" i="0" u="none" strike="noStrike" kern="0" cap="none" spc="0" normalizeH="0" baseline="0" noProof="0">
                <a:ln>
                  <a:noFill/>
                </a:ln>
                <a:solidFill>
                  <a:srgbClr val="FFFFFF"/>
                </a:solidFill>
                <a:effectLst/>
                <a:uLnTx/>
                <a:uFillTx/>
                <a:latin typeface="Arial"/>
                <a:cs typeface="Arial"/>
                <a:sym typeface="Arial"/>
              </a:rPr>
              <a:t>4</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7" name="Google Shape;47;p1"/>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cs typeface="Arial"/>
                <a:sym typeface="Arial"/>
              </a:rPr>
              <a:t>RUTHLESS</a:t>
            </a:r>
            <a:endParaRPr kumimoji="0" sz="5400" b="0" i="0" u="none" strike="noStrike" kern="0" cap="none" spc="0" normalizeH="0" baseline="0" noProof="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cs typeface="Arial"/>
                <a:sym typeface="Arial"/>
              </a:rPr>
              <a:t>PRIORITIZATION</a:t>
            </a:r>
            <a:endParaRPr kumimoji="0" sz="5400" b="0" i="0" u="none" strike="noStrike" kern="0" cap="none" spc="0" normalizeH="0" baseline="0" noProof="0">
              <a:ln>
                <a:noFill/>
              </a:ln>
              <a:solidFill>
                <a:srgbClr val="FFFFFF"/>
              </a:solidFill>
              <a:effectLst/>
              <a:uLnTx/>
              <a:uFillTx/>
              <a:latin typeface="Arial"/>
              <a:cs typeface="Arial"/>
              <a:sym typeface="Arial"/>
            </a:endParaRPr>
          </a:p>
        </p:txBody>
      </p:sp>
      <p:sp>
        <p:nvSpPr>
          <p:cNvPr id="48" name="Google Shape;48;p1"/>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9" name="Google Shape;49;p1"/>
          <p:cNvGrpSpPr/>
          <p:nvPr/>
        </p:nvGrpSpPr>
        <p:grpSpPr>
          <a:xfrm>
            <a:off x="1830266" y="460736"/>
            <a:ext cx="5686669" cy="1202212"/>
            <a:chOff x="3111501" y="486136"/>
            <a:chExt cx="5686669" cy="1202212"/>
          </a:xfrm>
        </p:grpSpPr>
        <p:sp>
          <p:nvSpPr>
            <p:cNvPr id="50" name="Google Shape;50;p1"/>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400" b="1" i="0" u="none" strike="noStrike" kern="0" cap="none" spc="0" normalizeH="0" baseline="0" noProof="0">
                  <a:ln>
                    <a:noFill/>
                  </a:ln>
                  <a:solidFill>
                    <a:srgbClr val="C8845E"/>
                  </a:solidFill>
                  <a:effectLst/>
                  <a:uLnTx/>
                  <a:uFillTx/>
                  <a:latin typeface="Arial"/>
                  <a:ea typeface="Arial"/>
                  <a:cs typeface="Arial"/>
                  <a:sym typeface="Arial"/>
                </a:rPr>
                <a:t>ACCOUNTABILITY HUDDLE</a:t>
              </a:r>
              <a:endParaRPr kumimoji="0" sz="2400" b="1" i="0" u="none" strike="noStrike" kern="0" cap="none" spc="0" normalizeH="0" baseline="0" noProof="0">
                <a:ln>
                  <a:noFill/>
                </a:ln>
                <a:solidFill>
                  <a:srgbClr val="C8845E"/>
                </a:solidFill>
                <a:effectLst/>
                <a:uLnTx/>
                <a:uFillTx/>
                <a:latin typeface="Arial"/>
                <a:ea typeface="Arial"/>
                <a:cs typeface="Arial"/>
                <a:sym typeface="Arial"/>
              </a:endParaRPr>
            </a:p>
          </p:txBody>
        </p:sp>
        <p:pic>
          <p:nvPicPr>
            <p:cNvPr id="51" name="Google Shape;51;p1"/>
            <p:cNvPicPr preferRelativeResize="0"/>
            <p:nvPr/>
          </p:nvPicPr>
          <p:blipFill rotWithShape="1">
            <a:blip r:embed="rId3">
              <a:alphaModFix/>
            </a:blip>
            <a:srcRect l="24249" r="23108"/>
            <a:stretch/>
          </p:blipFill>
          <p:spPr>
            <a:xfrm>
              <a:off x="3111501" y="486136"/>
              <a:ext cx="1168400" cy="1202212"/>
            </a:xfrm>
            <a:prstGeom prst="rect">
              <a:avLst/>
            </a:prstGeom>
            <a:noFill/>
            <a:ln>
              <a:noFill/>
            </a:ln>
          </p:spPr>
        </p:pic>
      </p:grpSp>
      <p:sp>
        <p:nvSpPr>
          <p:cNvPr id="52" name="Google Shape;52;p1"/>
          <p:cNvSpPr txBox="1"/>
          <p:nvPr/>
        </p:nvSpPr>
        <p:spPr>
          <a:xfrm>
            <a:off x="10027357" y="6305006"/>
            <a:ext cx="127145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 Juliet Funt Group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
        <p:cNvGrpSpPr/>
        <p:nvPr/>
      </p:nvGrpSpPr>
      <p:grpSpPr>
        <a:xfrm>
          <a:off x="0" y="0"/>
          <a:ext cx="0" cy="0"/>
          <a:chOff x="0" y="0"/>
          <a:chExt cx="0" cy="0"/>
        </a:xfrm>
      </p:grpSpPr>
      <p:sp>
        <p:nvSpPr>
          <p:cNvPr id="58" name="Google Shape;58;p2"/>
          <p:cNvSpPr txBox="1">
            <a:spLocks noGrp="1"/>
          </p:cNvSpPr>
          <p:nvPr>
            <p:ph type="title" idx="4294967295"/>
          </p:nvPr>
        </p:nvSpPr>
        <p:spPr>
          <a:xfrm>
            <a:off x="3091865" y="1677969"/>
            <a:ext cx="7371762" cy="55947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8F3F2"/>
              </a:buClr>
              <a:buSzPts val="2800"/>
              <a:buFont typeface="Arial"/>
              <a:buNone/>
            </a:pPr>
            <a:r>
              <a:rPr lang="en-US" sz="2800" b="1">
                <a:solidFill>
                  <a:srgbClr val="F8F3F2"/>
                </a:solidFill>
                <a:latin typeface="Arial"/>
                <a:ea typeface="Arial"/>
                <a:cs typeface="Arial"/>
                <a:sym typeface="Arial"/>
              </a:rPr>
              <a:t>This lesson’s goal:</a:t>
            </a:r>
            <a:endParaRPr/>
          </a:p>
        </p:txBody>
      </p:sp>
      <p:sp>
        <p:nvSpPr>
          <p:cNvPr id="59" name="Google Shape;59;p2"/>
          <p:cNvSpPr txBox="1">
            <a:spLocks noGrp="1"/>
          </p:cNvSpPr>
          <p:nvPr>
            <p:ph type="body" idx="4294967295"/>
          </p:nvPr>
        </p:nvSpPr>
        <p:spPr>
          <a:xfrm>
            <a:off x="3091865" y="2525486"/>
            <a:ext cx="7371762" cy="3211706"/>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Eliminate the 4Ps and prioritize what’s left. </a:t>
            </a:r>
            <a:endParaRPr sz="2400" i="1">
              <a:solidFill>
                <a:srgbClr val="F8F3F2"/>
              </a:solidFill>
              <a:latin typeface="Arial"/>
              <a:ea typeface="Arial"/>
              <a:cs typeface="Arial"/>
              <a:sym typeface="Arial"/>
            </a:endParaRPr>
          </a:p>
          <a:p>
            <a:pPr marL="0" lvl="0" indent="0" algn="l" rtl="0">
              <a:lnSpc>
                <a:spcPct val="150000"/>
              </a:lnSpc>
              <a:spcBef>
                <a:spcPts val="0"/>
              </a:spcBef>
              <a:spcAft>
                <a:spcPts val="0"/>
              </a:spcAft>
              <a:buClr>
                <a:srgbClr val="F8F3F2"/>
              </a:buClr>
              <a:buSzPts val="2400"/>
              <a:buNone/>
            </a:pPr>
            <a:endParaRPr sz="2400" i="1">
              <a:solidFill>
                <a:srgbClr val="F8F3F2"/>
              </a:solidFill>
              <a:latin typeface="Arial"/>
              <a:ea typeface="Arial"/>
              <a:cs typeface="Arial"/>
              <a:sym typeface="Arial"/>
            </a:endParaRPr>
          </a:p>
          <a:p>
            <a:pPr marL="0" lvl="0" indent="0" algn="l" rtl="0">
              <a:lnSpc>
                <a:spcPct val="150000"/>
              </a:lnSpc>
              <a:spcBef>
                <a:spcPts val="0"/>
              </a:spcBef>
              <a:spcAft>
                <a:spcPts val="0"/>
              </a:spcAft>
              <a:buClr>
                <a:srgbClr val="F8F3F2"/>
              </a:buClr>
              <a:buSzPts val="2400"/>
              <a:buFont typeface="Arial"/>
              <a:buNone/>
            </a:pPr>
            <a:r>
              <a:rPr lang="en-US" sz="2400" i="1">
                <a:solidFill>
                  <a:srgbClr val="F8F3F2"/>
                </a:solidFill>
                <a:latin typeface="Arial"/>
                <a:ea typeface="Arial"/>
                <a:cs typeface="Arial"/>
                <a:sym typeface="Arial"/>
              </a:rPr>
              <a:t>Panicking</a:t>
            </a:r>
            <a:br>
              <a:rPr lang="en-US" sz="2400" i="1">
                <a:solidFill>
                  <a:srgbClr val="F8F3F2"/>
                </a:solidFill>
                <a:latin typeface="Arial"/>
                <a:ea typeface="Arial"/>
                <a:cs typeface="Arial"/>
                <a:sym typeface="Arial"/>
              </a:rPr>
            </a:br>
            <a:r>
              <a:rPr lang="en-US" sz="2400" i="1">
                <a:solidFill>
                  <a:srgbClr val="F8F3F2"/>
                </a:solidFill>
                <a:latin typeface="Arial"/>
                <a:ea typeface="Arial"/>
                <a:cs typeface="Arial"/>
                <a:sym typeface="Arial"/>
              </a:rPr>
              <a:t>Pandering</a:t>
            </a:r>
            <a:br>
              <a:rPr lang="en-US" sz="2400" i="1">
                <a:solidFill>
                  <a:srgbClr val="F8F3F2"/>
                </a:solidFill>
                <a:latin typeface="Arial"/>
                <a:ea typeface="Arial"/>
                <a:cs typeface="Arial"/>
                <a:sym typeface="Arial"/>
              </a:rPr>
            </a:br>
            <a:r>
              <a:rPr lang="en-US" sz="2400" i="1">
                <a:solidFill>
                  <a:srgbClr val="F8F3F2"/>
                </a:solidFill>
                <a:latin typeface="Arial"/>
                <a:ea typeface="Arial"/>
                <a:cs typeface="Arial"/>
                <a:sym typeface="Arial"/>
              </a:rPr>
              <a:t>Procedure</a:t>
            </a:r>
            <a:br>
              <a:rPr lang="en-US" sz="2400" i="1">
                <a:solidFill>
                  <a:srgbClr val="F8F3F2"/>
                </a:solidFill>
                <a:latin typeface="Arial"/>
                <a:ea typeface="Arial"/>
                <a:cs typeface="Arial"/>
                <a:sym typeface="Arial"/>
              </a:rPr>
            </a:br>
            <a:r>
              <a:rPr lang="en-US" sz="2400" i="1">
                <a:solidFill>
                  <a:srgbClr val="F8F3F2"/>
                </a:solidFill>
                <a:latin typeface="Arial"/>
                <a:ea typeface="Arial"/>
                <a:cs typeface="Arial"/>
                <a:sym typeface="Arial"/>
              </a:rPr>
              <a:t>Padding</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3"/>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What were some of the tasks we eliminated because they stemmed from one of the 4Ps?</a:t>
            </a:r>
            <a:endParaRPr/>
          </a:p>
          <a:p>
            <a:pPr marL="0" lvl="0" indent="0" algn="l" rtl="0">
              <a:lnSpc>
                <a:spcPct val="150000"/>
              </a:lnSpc>
              <a:spcBef>
                <a:spcPts val="1200"/>
              </a:spcBef>
              <a:spcAft>
                <a:spcPts val="0"/>
              </a:spcAft>
              <a:buClr>
                <a:srgbClr val="7F7F7F"/>
              </a:buClr>
              <a:buSzPts val="2400"/>
              <a:buNone/>
            </a:pPr>
            <a:r>
              <a:rPr lang="en-US" sz="2400">
                <a:solidFill>
                  <a:srgbClr val="7F7F7F"/>
                </a:solidFill>
                <a:latin typeface="Arial"/>
                <a:ea typeface="Arial"/>
                <a:cs typeface="Arial"/>
                <a:sym typeface="Arial"/>
              </a:rPr>
              <a:t>Panicking</a:t>
            </a:r>
            <a:br>
              <a:rPr lang="en-US" sz="2400">
                <a:solidFill>
                  <a:srgbClr val="7F7F7F"/>
                </a:solidFill>
                <a:latin typeface="Arial"/>
                <a:ea typeface="Arial"/>
                <a:cs typeface="Arial"/>
                <a:sym typeface="Arial"/>
              </a:rPr>
            </a:br>
            <a:r>
              <a:rPr lang="en-US" sz="2400">
                <a:solidFill>
                  <a:srgbClr val="7F7F7F"/>
                </a:solidFill>
                <a:latin typeface="Arial"/>
                <a:ea typeface="Arial"/>
                <a:cs typeface="Arial"/>
                <a:sym typeface="Arial"/>
              </a:rPr>
              <a:t>Pandering</a:t>
            </a:r>
            <a:br>
              <a:rPr lang="en-US" sz="2400">
                <a:solidFill>
                  <a:srgbClr val="7F7F7F"/>
                </a:solidFill>
                <a:latin typeface="Arial"/>
                <a:ea typeface="Arial"/>
                <a:cs typeface="Arial"/>
                <a:sym typeface="Arial"/>
              </a:rPr>
            </a:br>
            <a:r>
              <a:rPr lang="en-US" sz="2400">
                <a:solidFill>
                  <a:srgbClr val="7F7F7F"/>
                </a:solidFill>
                <a:latin typeface="Arial"/>
                <a:ea typeface="Arial"/>
                <a:cs typeface="Arial"/>
                <a:sym typeface="Arial"/>
              </a:rPr>
              <a:t>Procedure</a:t>
            </a:r>
            <a:br>
              <a:rPr lang="en-US" sz="2400">
                <a:solidFill>
                  <a:srgbClr val="7F7F7F"/>
                </a:solidFill>
                <a:latin typeface="Arial"/>
                <a:ea typeface="Arial"/>
                <a:cs typeface="Arial"/>
                <a:sym typeface="Arial"/>
              </a:rPr>
            </a:br>
            <a:r>
              <a:rPr lang="en-US" sz="2400">
                <a:solidFill>
                  <a:srgbClr val="7F7F7F"/>
                </a:solidFill>
                <a:latin typeface="Arial"/>
                <a:ea typeface="Arial"/>
                <a:cs typeface="Arial"/>
                <a:sym typeface="Arial"/>
              </a:rPr>
              <a:t>Padding</a:t>
            </a:r>
            <a:endParaRPr/>
          </a:p>
        </p:txBody>
      </p:sp>
      <p:sp>
        <p:nvSpPr>
          <p:cNvPr id="66" name="Google Shape;66;p3"/>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67" name="Google Shape;67;p3"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68" name="Google Shape;68;p3"/>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9" name="Google Shape;69;p3"/>
          <p:cNvSpPr txBox="1"/>
          <p:nvPr/>
        </p:nvSpPr>
        <p:spPr>
          <a:xfrm>
            <a:off x="14827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3"/>
          <p:cNvSpPr txBox="1"/>
          <p:nvPr/>
        </p:nvSpPr>
        <p:spPr>
          <a:xfrm>
            <a:off x="160212"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71;p3"/>
          <p:cNvSpPr txBox="1"/>
          <p:nvPr/>
        </p:nvSpPr>
        <p:spPr>
          <a:xfrm>
            <a:off x="160971"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72;p3"/>
          <p:cNvSpPr txBox="1"/>
          <p:nvPr/>
        </p:nvSpPr>
        <p:spPr>
          <a:xfrm>
            <a:off x="160212"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73;p3"/>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74;p3"/>
          <p:cNvSpPr txBox="1"/>
          <p:nvPr/>
        </p:nvSpPr>
        <p:spPr>
          <a:xfrm>
            <a:off x="16021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75;p3"/>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76;p3"/>
          <p:cNvSpPr txBox="1"/>
          <p:nvPr/>
        </p:nvSpPr>
        <p:spPr>
          <a:xfrm>
            <a:off x="172152"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77;p3"/>
          <p:cNvSpPr/>
          <p:nvPr/>
        </p:nvSpPr>
        <p:spPr>
          <a:xfrm>
            <a:off x="284151"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77"/>
                                        </p:tgtEl>
                                        <p:attrNameLst>
                                          <p:attrName>ppt_y</p:attrName>
                                        </p:attrNameLst>
                                      </p:cBhvr>
                                      <p:tavLst>
                                        <p:tav tm="0">
                                          <p:val>
                                            <p:strVal val="#ppt_y"/>
                                          </p:val>
                                        </p:tav>
                                        <p:tav tm="100000">
                                          <p:val>
                                            <p:strVal val="#ppt_y+1"/>
                                          </p:val>
                                        </p:tav>
                                      </p:tavLst>
                                    </p:anim>
                                    <p:set>
                                      <p:cBhvr>
                                        <p:cTn id="7" dur="1" fill="hold">
                                          <p:stCondLst>
                                            <p:cond delay="5000"/>
                                          </p:stCondLst>
                                        </p:cTn>
                                        <p:tgtEl>
                                          <p:spTgt spid="77"/>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76"/>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75"/>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74"/>
                                        </p:tgtEl>
                                        <p:attrNameLst>
                                          <p:attrName>style.visibility</p:attrName>
                                        </p:attrNameLst>
                                      </p:cBhvr>
                                      <p:to>
                                        <p:strVal val="hidden"/>
                                      </p:to>
                                    </p:set>
                                  </p:childTnLst>
                                </p:cTn>
                              </p:par>
                              <p:par>
                                <p:cTn id="14" presetID="1" presetClass="exit" presetSubtype="0" fill="hold" nodeType="withEffect">
                                  <p:stCondLst>
                                    <p:cond delay="240400"/>
                                  </p:stCondLst>
                                  <p:childTnLst>
                                    <p:set>
                                      <p:cBhvr>
                                        <p:cTn id="15" dur="1" fill="hold">
                                          <p:stCondLst>
                                            <p:cond delay="1"/>
                                          </p:stCondLst>
                                        </p:cTn>
                                        <p:tgtEl>
                                          <p:spTgt spid="73"/>
                                        </p:tgtEl>
                                        <p:attrNameLst>
                                          <p:attrName>style.visibility</p:attrName>
                                        </p:attrNameLst>
                                      </p:cBhvr>
                                      <p:to>
                                        <p:strVal val="hidden"/>
                                      </p:to>
                                    </p:set>
                                  </p:childTnLst>
                                </p:cTn>
                              </p:par>
                              <p:par>
                                <p:cTn id="16" presetID="1" presetClass="exit" presetSubtype="0" fill="hold" nodeType="withEffect">
                                  <p:stCondLst>
                                    <p:cond delay="270000"/>
                                  </p:stCondLst>
                                  <p:childTnLst>
                                    <p:set>
                                      <p:cBhvr>
                                        <p:cTn id="17" dur="1" fill="hold">
                                          <p:stCondLst>
                                            <p:cond delay="1"/>
                                          </p:stCondLst>
                                        </p:cTn>
                                        <p:tgtEl>
                                          <p:spTgt spid="72"/>
                                        </p:tgtEl>
                                        <p:attrNameLst>
                                          <p:attrName>style.visibility</p:attrName>
                                        </p:attrNameLst>
                                      </p:cBhvr>
                                      <p:to>
                                        <p:strVal val="hidden"/>
                                      </p:to>
                                    </p:set>
                                  </p:childTnLst>
                                </p:cTn>
                              </p:par>
                              <p:par>
                                <p:cTn id="18" presetID="1" presetClass="exit" presetSubtype="0" fill="hold" nodeType="withEffect">
                                  <p:stCondLst>
                                    <p:cond delay="289600"/>
                                  </p:stCondLst>
                                  <p:childTnLst>
                                    <p:set>
                                      <p:cBhvr>
                                        <p:cTn id="19" dur="1" fill="hold">
                                          <p:stCondLst>
                                            <p:cond delay="1"/>
                                          </p:stCondLst>
                                        </p:cTn>
                                        <p:tgtEl>
                                          <p:spTgt spid="71"/>
                                        </p:tgtEl>
                                        <p:attrNameLst>
                                          <p:attrName>style.visibility</p:attrName>
                                        </p:attrNameLst>
                                      </p:cBhvr>
                                      <p:to>
                                        <p:strVal val="hidden"/>
                                      </p:to>
                                    </p:set>
                                  </p:childTnLst>
                                </p:cTn>
                              </p:par>
                              <p:par>
                                <p:cTn id="20" presetID="1" presetClass="exit" presetSubtype="0" fill="hold" nodeType="withEffect">
                                  <p:stCondLst>
                                    <p:cond delay="299300"/>
                                  </p:stCondLst>
                                  <p:childTnLst>
                                    <p:set>
                                      <p:cBhvr>
                                        <p:cTn id="21" dur="1" fill="hold">
                                          <p:stCondLst>
                                            <p:cond delay="1"/>
                                          </p:stCondLst>
                                        </p:cTn>
                                        <p:tgtEl>
                                          <p:spTgt spid="70"/>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g24269d1883e_0_18"/>
          <p:cNvSpPr txBox="1">
            <a:spLocks noGrp="1"/>
          </p:cNvSpPr>
          <p:nvPr>
            <p:ph type="body" idx="1"/>
          </p:nvPr>
        </p:nvSpPr>
        <p:spPr>
          <a:xfrm>
            <a:off x="3748139" y="2605125"/>
            <a:ext cx="6832800" cy="3504000"/>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Were any of the Ps more prevalent than the others? Why do we struggle more with those?</a:t>
            </a:r>
            <a:endParaRPr/>
          </a:p>
        </p:txBody>
      </p:sp>
      <p:sp>
        <p:nvSpPr>
          <p:cNvPr id="84" name="Google Shape;84;g24269d1883e_0_18"/>
          <p:cNvSpPr/>
          <p:nvPr/>
        </p:nvSpPr>
        <p:spPr>
          <a:xfrm>
            <a:off x="3748139" y="1869996"/>
            <a:ext cx="6832800" cy="7476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85" name="Google Shape;85;g24269d1883e_0_18" descr="Icon&#10;&#10;Description automatically generated"/>
          <p:cNvPicPr preferRelativeResize="0"/>
          <p:nvPr/>
        </p:nvPicPr>
        <p:blipFill rotWithShape="1">
          <a:blip r:embed="rId3">
            <a:alphaModFix/>
          </a:blip>
          <a:srcRect/>
          <a:stretch/>
        </p:blipFill>
        <p:spPr>
          <a:xfrm>
            <a:off x="3028991" y="1830510"/>
            <a:ext cx="510133" cy="510133"/>
          </a:xfrm>
          <a:prstGeom prst="rect">
            <a:avLst/>
          </a:prstGeom>
          <a:noFill/>
          <a:ln>
            <a:noFill/>
          </a:ln>
        </p:spPr>
      </p:pic>
      <p:sp>
        <p:nvSpPr>
          <p:cNvPr id="86" name="Google Shape;86;g24269d1883e_0_18"/>
          <p:cNvSpPr/>
          <p:nvPr/>
        </p:nvSpPr>
        <p:spPr>
          <a:xfrm>
            <a:off x="-876" y="8436"/>
            <a:ext cx="1806300" cy="6858000"/>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7" name="Google Shape;87;g24269d1883e_0_18"/>
          <p:cNvSpPr txBox="1"/>
          <p:nvPr/>
        </p:nvSpPr>
        <p:spPr>
          <a:xfrm>
            <a:off x="148272" y="177758"/>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88;g24269d1883e_0_18"/>
          <p:cNvSpPr txBox="1"/>
          <p:nvPr/>
        </p:nvSpPr>
        <p:spPr>
          <a:xfrm>
            <a:off x="160212" y="181559"/>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9;g24269d1883e_0_18"/>
          <p:cNvSpPr txBox="1"/>
          <p:nvPr/>
        </p:nvSpPr>
        <p:spPr>
          <a:xfrm>
            <a:off x="160971" y="170593"/>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90;g24269d1883e_0_18"/>
          <p:cNvSpPr txBox="1"/>
          <p:nvPr/>
        </p:nvSpPr>
        <p:spPr>
          <a:xfrm>
            <a:off x="160212" y="184923"/>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91;g24269d1883e_0_18"/>
          <p:cNvSpPr txBox="1"/>
          <p:nvPr/>
        </p:nvSpPr>
        <p:spPr>
          <a:xfrm>
            <a:off x="160212" y="170593"/>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92;g24269d1883e_0_18"/>
          <p:cNvSpPr txBox="1"/>
          <p:nvPr/>
        </p:nvSpPr>
        <p:spPr>
          <a:xfrm>
            <a:off x="160212" y="177758"/>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93;g24269d1883e_0_18"/>
          <p:cNvSpPr txBox="1"/>
          <p:nvPr/>
        </p:nvSpPr>
        <p:spPr>
          <a:xfrm>
            <a:off x="160212" y="170593"/>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94;g24269d1883e_0_18"/>
          <p:cNvSpPr txBox="1"/>
          <p:nvPr/>
        </p:nvSpPr>
        <p:spPr>
          <a:xfrm>
            <a:off x="172152" y="192414"/>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95;g24269d1883e_0_18"/>
          <p:cNvSpPr/>
          <p:nvPr/>
        </p:nvSpPr>
        <p:spPr>
          <a:xfrm>
            <a:off x="284151" y="1233316"/>
            <a:ext cx="1250700" cy="5635500"/>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95"/>
                                        </p:tgtEl>
                                        <p:attrNameLst>
                                          <p:attrName>ppt_y</p:attrName>
                                        </p:attrNameLst>
                                      </p:cBhvr>
                                      <p:tavLst>
                                        <p:tav tm="0">
                                          <p:val>
                                            <p:strVal val="#ppt_y"/>
                                          </p:val>
                                        </p:tav>
                                        <p:tav tm="100000">
                                          <p:val>
                                            <p:strVal val="#ppt_y+1"/>
                                          </p:val>
                                        </p:tav>
                                      </p:tavLst>
                                    </p:anim>
                                    <p:set>
                                      <p:cBhvr>
                                        <p:cTn id="7" dur="1" fill="hold">
                                          <p:stCondLst>
                                            <p:cond delay="5000"/>
                                          </p:stCondLst>
                                        </p:cTn>
                                        <p:tgtEl>
                                          <p:spTgt spid="95"/>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94"/>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93"/>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92"/>
                                        </p:tgtEl>
                                        <p:attrNameLst>
                                          <p:attrName>style.visibility</p:attrName>
                                        </p:attrNameLst>
                                      </p:cBhvr>
                                      <p:to>
                                        <p:strVal val="hidden"/>
                                      </p:to>
                                    </p:set>
                                  </p:childTnLst>
                                </p:cTn>
                              </p:par>
                              <p:par>
                                <p:cTn id="14" presetID="1" presetClass="exit" presetSubtype="0" fill="hold" nodeType="withEffect">
                                  <p:stCondLst>
                                    <p:cond delay="240400"/>
                                  </p:stCondLst>
                                  <p:childTnLst>
                                    <p:set>
                                      <p:cBhvr>
                                        <p:cTn id="15" dur="1" fill="hold">
                                          <p:stCondLst>
                                            <p:cond delay="1"/>
                                          </p:stCondLst>
                                        </p:cTn>
                                        <p:tgtEl>
                                          <p:spTgt spid="91"/>
                                        </p:tgtEl>
                                        <p:attrNameLst>
                                          <p:attrName>style.visibility</p:attrName>
                                        </p:attrNameLst>
                                      </p:cBhvr>
                                      <p:to>
                                        <p:strVal val="hidden"/>
                                      </p:to>
                                    </p:set>
                                  </p:childTnLst>
                                </p:cTn>
                              </p:par>
                              <p:par>
                                <p:cTn id="16" presetID="1" presetClass="exit" presetSubtype="0" fill="hold" nodeType="withEffect">
                                  <p:stCondLst>
                                    <p:cond delay="270000"/>
                                  </p:stCondLst>
                                  <p:childTnLst>
                                    <p:set>
                                      <p:cBhvr>
                                        <p:cTn id="17" dur="1" fill="hold">
                                          <p:stCondLst>
                                            <p:cond delay="1"/>
                                          </p:stCondLst>
                                        </p:cTn>
                                        <p:tgtEl>
                                          <p:spTgt spid="90"/>
                                        </p:tgtEl>
                                        <p:attrNameLst>
                                          <p:attrName>style.visibility</p:attrName>
                                        </p:attrNameLst>
                                      </p:cBhvr>
                                      <p:to>
                                        <p:strVal val="hidden"/>
                                      </p:to>
                                    </p:set>
                                  </p:childTnLst>
                                </p:cTn>
                              </p:par>
                              <p:par>
                                <p:cTn id="18" presetID="1" presetClass="exit" presetSubtype="0" fill="hold" nodeType="withEffect">
                                  <p:stCondLst>
                                    <p:cond delay="289600"/>
                                  </p:stCondLst>
                                  <p:childTnLst>
                                    <p:set>
                                      <p:cBhvr>
                                        <p:cTn id="19" dur="1" fill="hold">
                                          <p:stCondLst>
                                            <p:cond delay="1"/>
                                          </p:stCondLst>
                                        </p:cTn>
                                        <p:tgtEl>
                                          <p:spTgt spid="89"/>
                                        </p:tgtEl>
                                        <p:attrNameLst>
                                          <p:attrName>style.visibility</p:attrName>
                                        </p:attrNameLst>
                                      </p:cBhvr>
                                      <p:to>
                                        <p:strVal val="hidden"/>
                                      </p:to>
                                    </p:set>
                                  </p:childTnLst>
                                </p:cTn>
                              </p:par>
                              <p:par>
                                <p:cTn id="20" presetID="1" presetClass="exit" presetSubtype="0" fill="hold" nodeType="withEffect">
                                  <p:stCondLst>
                                    <p:cond delay="299300"/>
                                  </p:stCondLst>
                                  <p:childTnLst>
                                    <p:set>
                                      <p:cBhvr>
                                        <p:cTn id="21" dur="1" fill="hold">
                                          <p:stCondLst>
                                            <p:cond delay="1"/>
                                          </p:stCondLst>
                                        </p:cTn>
                                        <p:tgtEl>
                                          <p:spTgt spid="88"/>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g24269d1883e_0_1"/>
          <p:cNvSpPr txBox="1">
            <a:spLocks noGrp="1"/>
          </p:cNvSpPr>
          <p:nvPr>
            <p:ph type="body" idx="1"/>
          </p:nvPr>
        </p:nvSpPr>
        <p:spPr>
          <a:xfrm>
            <a:off x="3748139" y="2605125"/>
            <a:ext cx="6832800" cy="3504000"/>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How did we select the three to five critical tasks to put on our Paper Anchors for the day? What made it difficult to identify those top priority items?</a:t>
            </a:r>
            <a:endParaRPr/>
          </a:p>
        </p:txBody>
      </p:sp>
      <p:sp>
        <p:nvSpPr>
          <p:cNvPr id="102" name="Google Shape;102;g24269d1883e_0_1"/>
          <p:cNvSpPr/>
          <p:nvPr/>
        </p:nvSpPr>
        <p:spPr>
          <a:xfrm>
            <a:off x="3748139" y="1869996"/>
            <a:ext cx="6832800" cy="7476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03" name="Google Shape;103;g24269d1883e_0_1" descr="Icon&#10;&#10;Description automatically generated"/>
          <p:cNvPicPr preferRelativeResize="0"/>
          <p:nvPr/>
        </p:nvPicPr>
        <p:blipFill rotWithShape="1">
          <a:blip r:embed="rId3">
            <a:alphaModFix/>
          </a:blip>
          <a:srcRect/>
          <a:stretch/>
        </p:blipFill>
        <p:spPr>
          <a:xfrm>
            <a:off x="3028991" y="1830510"/>
            <a:ext cx="510133" cy="510133"/>
          </a:xfrm>
          <a:prstGeom prst="rect">
            <a:avLst/>
          </a:prstGeom>
          <a:noFill/>
          <a:ln>
            <a:noFill/>
          </a:ln>
        </p:spPr>
      </p:pic>
      <p:sp>
        <p:nvSpPr>
          <p:cNvPr id="104" name="Google Shape;104;g24269d1883e_0_1"/>
          <p:cNvSpPr/>
          <p:nvPr/>
        </p:nvSpPr>
        <p:spPr>
          <a:xfrm>
            <a:off x="-876" y="8436"/>
            <a:ext cx="1806300" cy="6858000"/>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5" name="Google Shape;105;g24269d1883e_0_1"/>
          <p:cNvSpPr txBox="1"/>
          <p:nvPr/>
        </p:nvSpPr>
        <p:spPr>
          <a:xfrm>
            <a:off x="148272" y="177758"/>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106;g24269d1883e_0_1"/>
          <p:cNvSpPr txBox="1"/>
          <p:nvPr/>
        </p:nvSpPr>
        <p:spPr>
          <a:xfrm>
            <a:off x="160212" y="181559"/>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107;g24269d1883e_0_1"/>
          <p:cNvSpPr txBox="1"/>
          <p:nvPr/>
        </p:nvSpPr>
        <p:spPr>
          <a:xfrm>
            <a:off x="160971" y="170593"/>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108;g24269d1883e_0_1"/>
          <p:cNvSpPr txBox="1"/>
          <p:nvPr/>
        </p:nvSpPr>
        <p:spPr>
          <a:xfrm>
            <a:off x="160212" y="184923"/>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109;g24269d1883e_0_1"/>
          <p:cNvSpPr txBox="1"/>
          <p:nvPr/>
        </p:nvSpPr>
        <p:spPr>
          <a:xfrm>
            <a:off x="160212" y="170593"/>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110;g24269d1883e_0_1"/>
          <p:cNvSpPr txBox="1"/>
          <p:nvPr/>
        </p:nvSpPr>
        <p:spPr>
          <a:xfrm>
            <a:off x="160212" y="177758"/>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111;g24269d1883e_0_1"/>
          <p:cNvSpPr txBox="1"/>
          <p:nvPr/>
        </p:nvSpPr>
        <p:spPr>
          <a:xfrm>
            <a:off x="160212" y="170593"/>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Google Shape;112;g24269d1883e_0_1"/>
          <p:cNvSpPr txBox="1"/>
          <p:nvPr/>
        </p:nvSpPr>
        <p:spPr>
          <a:xfrm>
            <a:off x="172152" y="192414"/>
            <a:ext cx="1474500" cy="101580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g24269d1883e_0_1"/>
          <p:cNvSpPr/>
          <p:nvPr/>
        </p:nvSpPr>
        <p:spPr>
          <a:xfrm>
            <a:off x="284151" y="1233316"/>
            <a:ext cx="1250700" cy="5635500"/>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13"/>
                                        </p:tgtEl>
                                        <p:attrNameLst>
                                          <p:attrName>ppt_y</p:attrName>
                                        </p:attrNameLst>
                                      </p:cBhvr>
                                      <p:tavLst>
                                        <p:tav tm="0">
                                          <p:val>
                                            <p:strVal val="#ppt_y"/>
                                          </p:val>
                                        </p:tav>
                                        <p:tav tm="100000">
                                          <p:val>
                                            <p:strVal val="#ppt_y+1"/>
                                          </p:val>
                                        </p:tav>
                                      </p:tavLst>
                                    </p:anim>
                                    <p:set>
                                      <p:cBhvr>
                                        <p:cTn id="7" dur="1" fill="hold">
                                          <p:stCondLst>
                                            <p:cond delay="5000"/>
                                          </p:stCondLst>
                                        </p:cTn>
                                        <p:tgtEl>
                                          <p:spTgt spid="113"/>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112"/>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11"/>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110"/>
                                        </p:tgtEl>
                                        <p:attrNameLst>
                                          <p:attrName>style.visibility</p:attrName>
                                        </p:attrNameLst>
                                      </p:cBhvr>
                                      <p:to>
                                        <p:strVal val="hidden"/>
                                      </p:to>
                                    </p:set>
                                  </p:childTnLst>
                                </p:cTn>
                              </p:par>
                              <p:par>
                                <p:cTn id="14" presetID="1" presetClass="exit" presetSubtype="0" fill="hold" nodeType="withEffect">
                                  <p:stCondLst>
                                    <p:cond delay="240400"/>
                                  </p:stCondLst>
                                  <p:childTnLst>
                                    <p:set>
                                      <p:cBhvr>
                                        <p:cTn id="15" dur="1" fill="hold">
                                          <p:stCondLst>
                                            <p:cond delay="1"/>
                                          </p:stCondLst>
                                        </p:cTn>
                                        <p:tgtEl>
                                          <p:spTgt spid="109"/>
                                        </p:tgtEl>
                                        <p:attrNameLst>
                                          <p:attrName>style.visibility</p:attrName>
                                        </p:attrNameLst>
                                      </p:cBhvr>
                                      <p:to>
                                        <p:strVal val="hidden"/>
                                      </p:to>
                                    </p:set>
                                  </p:childTnLst>
                                </p:cTn>
                              </p:par>
                              <p:par>
                                <p:cTn id="16" presetID="1" presetClass="exit" presetSubtype="0" fill="hold" nodeType="withEffect">
                                  <p:stCondLst>
                                    <p:cond delay="270000"/>
                                  </p:stCondLst>
                                  <p:childTnLst>
                                    <p:set>
                                      <p:cBhvr>
                                        <p:cTn id="17" dur="1" fill="hold">
                                          <p:stCondLst>
                                            <p:cond delay="1"/>
                                          </p:stCondLst>
                                        </p:cTn>
                                        <p:tgtEl>
                                          <p:spTgt spid="108"/>
                                        </p:tgtEl>
                                        <p:attrNameLst>
                                          <p:attrName>style.visibility</p:attrName>
                                        </p:attrNameLst>
                                      </p:cBhvr>
                                      <p:to>
                                        <p:strVal val="hidden"/>
                                      </p:to>
                                    </p:set>
                                  </p:childTnLst>
                                </p:cTn>
                              </p:par>
                              <p:par>
                                <p:cTn id="18" presetID="1" presetClass="exit" presetSubtype="0" fill="hold" nodeType="withEffect">
                                  <p:stCondLst>
                                    <p:cond delay="289600"/>
                                  </p:stCondLst>
                                  <p:childTnLst>
                                    <p:set>
                                      <p:cBhvr>
                                        <p:cTn id="19" dur="1" fill="hold">
                                          <p:stCondLst>
                                            <p:cond delay="1"/>
                                          </p:stCondLst>
                                        </p:cTn>
                                        <p:tgtEl>
                                          <p:spTgt spid="107"/>
                                        </p:tgtEl>
                                        <p:attrNameLst>
                                          <p:attrName>style.visibility</p:attrName>
                                        </p:attrNameLst>
                                      </p:cBhvr>
                                      <p:to>
                                        <p:strVal val="hidden"/>
                                      </p:to>
                                    </p:set>
                                  </p:childTnLst>
                                </p:cTn>
                              </p:par>
                              <p:par>
                                <p:cTn id="20" presetID="1" presetClass="exit" presetSubtype="0" fill="hold" nodeType="withEffect">
                                  <p:stCondLst>
                                    <p:cond delay="299300"/>
                                  </p:stCondLst>
                                  <p:childTnLst>
                                    <p:set>
                                      <p:cBhvr>
                                        <p:cTn id="21" dur="1" fill="hold">
                                          <p:stCondLst>
                                            <p:cond delay="1"/>
                                          </p:stCondLst>
                                        </p:cTn>
                                        <p:tgtEl>
                                          <p:spTgt spid="106"/>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5"/>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20" name="Google Shape;120;p5"/>
          <p:cNvSpPr txBox="1">
            <a:spLocks noGrp="1"/>
          </p:cNvSpPr>
          <p:nvPr>
            <p:ph type="body" idx="1"/>
          </p:nvPr>
        </p:nvSpPr>
        <p:spPr>
          <a:xfrm>
            <a:off x="3748139" y="2605125"/>
            <a:ext cx="7113450"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ct val="100000"/>
              <a:buNone/>
            </a:pPr>
            <a:r>
              <a:rPr lang="en-US" sz="2400" i="0" dirty="0">
                <a:solidFill>
                  <a:schemeClr val="dk1"/>
                </a:solidFill>
                <a:latin typeface="Arial"/>
                <a:ea typeface="Arial"/>
                <a:cs typeface="Arial"/>
                <a:sym typeface="Arial"/>
              </a:rPr>
              <a:t>What can our leaders to do help us keep the 4Ps off our to-do lists? Where do we need more support from our leaders in prioritizing? Identify 1-3.</a:t>
            </a:r>
            <a:endParaRPr dirty="0"/>
          </a:p>
          <a:p>
            <a:pPr marL="0" lvl="0" indent="0" algn="l" rtl="0">
              <a:lnSpc>
                <a:spcPct val="150000"/>
              </a:lnSpc>
              <a:spcBef>
                <a:spcPts val="1200"/>
              </a:spcBef>
              <a:spcAft>
                <a:spcPts val="0"/>
              </a:spcAft>
              <a:buClr>
                <a:srgbClr val="B45527"/>
              </a:buClr>
              <a:buSzPct val="100000"/>
              <a:buNone/>
            </a:pPr>
            <a:endParaRPr sz="2400" i="0" dirty="0">
              <a:solidFill>
                <a:schemeClr val="dk1"/>
              </a:solidFill>
              <a:latin typeface="Arial"/>
              <a:ea typeface="Arial"/>
              <a:cs typeface="Arial"/>
              <a:sym typeface="Arial"/>
            </a:endParaRPr>
          </a:p>
        </p:txBody>
      </p:sp>
      <p:sp>
        <p:nvSpPr>
          <p:cNvPr id="121" name="Google Shape;121;p5"/>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22" name="Google Shape;122;p5"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23" name="Google Shape;123;p5"/>
          <p:cNvSpPr txBox="1"/>
          <p:nvPr/>
        </p:nvSpPr>
        <p:spPr>
          <a:xfrm>
            <a:off x="163901"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 name="Google Shape;124;p5"/>
          <p:cNvSpPr txBox="1"/>
          <p:nvPr/>
        </p:nvSpPr>
        <p:spPr>
          <a:xfrm>
            <a:off x="175841"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 name="Google Shape;125;p5"/>
          <p:cNvSpPr txBox="1"/>
          <p:nvPr/>
        </p:nvSpPr>
        <p:spPr>
          <a:xfrm>
            <a:off x="176600"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6" name="Google Shape;126;p5"/>
          <p:cNvSpPr txBox="1"/>
          <p:nvPr/>
        </p:nvSpPr>
        <p:spPr>
          <a:xfrm>
            <a:off x="175841"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7" name="Google Shape;127;p5"/>
          <p:cNvSpPr txBox="1"/>
          <p:nvPr/>
        </p:nvSpPr>
        <p:spPr>
          <a:xfrm>
            <a:off x="175841"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8" name="Google Shape;128;p5"/>
          <p:cNvSpPr/>
          <p:nvPr/>
        </p:nvSpPr>
        <p:spPr>
          <a:xfrm>
            <a:off x="299780"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28"/>
                                        </p:tgtEl>
                                        <p:attrNameLst>
                                          <p:attrName>ppt_y</p:attrName>
                                        </p:attrNameLst>
                                      </p:cBhvr>
                                      <p:tavLst>
                                        <p:tav tm="0">
                                          <p:val>
                                            <p:strVal val="#ppt_y"/>
                                          </p:val>
                                        </p:tav>
                                        <p:tav tm="100000">
                                          <p:val>
                                            <p:strVal val="#ppt_y+1"/>
                                          </p:val>
                                        </p:tav>
                                      </p:tavLst>
                                    </p:anim>
                                    <p:set>
                                      <p:cBhvr>
                                        <p:cTn id="7" dur="1" fill="hold">
                                          <p:stCondLst>
                                            <p:cond delay="5000"/>
                                          </p:stCondLst>
                                        </p:cTn>
                                        <p:tgtEl>
                                          <p:spTgt spid="128"/>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127"/>
                                        </p:tgtEl>
                                        <p:attrNameLst>
                                          <p:attrName>style.visibility</p:attrName>
                                        </p:attrNameLst>
                                      </p:cBhvr>
                                      <p:to>
                                        <p:strVal val="hidden"/>
                                      </p:to>
                                    </p:set>
                                  </p:childTnLst>
                                </p:cTn>
                              </p:par>
                              <p:par>
                                <p:cTn id="10" presetID="1" presetClass="exit" presetSubtype="0" fill="hold" nodeType="withEffect">
                                  <p:stCondLst>
                                    <p:cond delay="90000"/>
                                  </p:stCondLst>
                                  <p:childTnLst>
                                    <p:set>
                                      <p:cBhvr>
                                        <p:cTn id="11" dur="1" fill="hold">
                                          <p:stCondLst>
                                            <p:cond delay="1"/>
                                          </p:stCondLst>
                                        </p:cTn>
                                        <p:tgtEl>
                                          <p:spTgt spid="126"/>
                                        </p:tgtEl>
                                        <p:attrNameLst>
                                          <p:attrName>style.visibility</p:attrName>
                                        </p:attrNameLst>
                                      </p:cBhvr>
                                      <p:to>
                                        <p:strVal val="hidden"/>
                                      </p:to>
                                    </p:set>
                                  </p:childTnLst>
                                </p:cTn>
                              </p:par>
                              <p:par>
                                <p:cTn id="12" presetID="1" presetClass="exit" presetSubtype="0" fill="hold" nodeType="withEffect">
                                  <p:stCondLst>
                                    <p:cond delay="110000"/>
                                  </p:stCondLst>
                                  <p:childTnLst>
                                    <p:set>
                                      <p:cBhvr>
                                        <p:cTn id="13" dur="1" fill="hold">
                                          <p:stCondLst>
                                            <p:cond delay="1"/>
                                          </p:stCondLst>
                                        </p:cTn>
                                        <p:tgtEl>
                                          <p:spTgt spid="125"/>
                                        </p:tgtEl>
                                        <p:attrNameLst>
                                          <p:attrName>style.visibility</p:attrName>
                                        </p:attrNameLst>
                                      </p:cBhvr>
                                      <p:to>
                                        <p:strVal val="hidden"/>
                                      </p:to>
                                    </p:set>
                                  </p:childTnLst>
                                </p:cTn>
                              </p:par>
                              <p:par>
                                <p:cTn id="14" presetID="1" presetClass="exit" presetSubtype="0" fill="hold" nodeType="withEffect">
                                  <p:stCondLst>
                                    <p:cond delay="119600"/>
                                  </p:stCondLst>
                                  <p:childTnLst>
                                    <p:set>
                                      <p:cBhvr>
                                        <p:cTn id="15" dur="1" fill="hold">
                                          <p:stCondLst>
                                            <p:cond delay="1"/>
                                          </p:stCondLst>
                                        </p:cTn>
                                        <p:tgtEl>
                                          <p:spTgt spid="1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sp>
        <p:nvSpPr>
          <p:cNvPr id="45" name="Google Shape;45;p1"/>
          <p:cNvSpPr/>
          <p:nvPr/>
        </p:nvSpPr>
        <p:spPr>
          <a:xfrm>
            <a:off x="0" y="0"/>
            <a:ext cx="12192000" cy="6858000"/>
          </a:xfrm>
          <a:prstGeom prst="rect">
            <a:avLst/>
          </a:prstGeom>
          <a:solidFill>
            <a:srgbClr val="94482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46" name="Google Shape;46;p1"/>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FFFFFF"/>
                </a:solidFill>
                <a:effectLst/>
                <a:uLnTx/>
                <a:uFillTx/>
                <a:latin typeface="Arial"/>
                <a:ea typeface="Arial"/>
                <a:cs typeface="Arial"/>
                <a:sym typeface="Arial"/>
              </a:rPr>
              <a:t>LESSON </a:t>
            </a:r>
            <a:r>
              <a:rPr kumimoji="0" lang="en-US" sz="2800" b="1" i="0" u="none" strike="noStrike" kern="0" cap="none" spc="0" normalizeH="0" baseline="0" noProof="0">
                <a:ln>
                  <a:noFill/>
                </a:ln>
                <a:solidFill>
                  <a:srgbClr val="FFFFFF"/>
                </a:solidFill>
                <a:effectLst/>
                <a:uLnTx/>
                <a:uFillTx/>
                <a:latin typeface="Arial"/>
                <a:cs typeface="Arial"/>
                <a:sym typeface="Arial"/>
              </a:rPr>
              <a:t>5</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7" name="Google Shape;47;p1"/>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SAYING NO</a:t>
            </a:r>
            <a:endParaRPr kumimoji="0" sz="5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8" name="Google Shape;48;p1"/>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9" name="Google Shape;49;p1"/>
          <p:cNvGrpSpPr/>
          <p:nvPr/>
        </p:nvGrpSpPr>
        <p:grpSpPr>
          <a:xfrm>
            <a:off x="1830266" y="460736"/>
            <a:ext cx="5686669" cy="1202212"/>
            <a:chOff x="3111501" y="486136"/>
            <a:chExt cx="5686669" cy="1202212"/>
          </a:xfrm>
        </p:grpSpPr>
        <p:sp>
          <p:nvSpPr>
            <p:cNvPr id="50" name="Google Shape;50;p1"/>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400" b="1" i="0" u="none" strike="noStrike" kern="0" cap="none" spc="0" normalizeH="0" baseline="0" noProof="0">
                  <a:ln>
                    <a:noFill/>
                  </a:ln>
                  <a:solidFill>
                    <a:srgbClr val="C8845E"/>
                  </a:solidFill>
                  <a:effectLst/>
                  <a:uLnTx/>
                  <a:uFillTx/>
                  <a:latin typeface="Arial"/>
                  <a:ea typeface="Arial"/>
                  <a:cs typeface="Arial"/>
                  <a:sym typeface="Arial"/>
                </a:rPr>
                <a:t>ACCOUNTABILITY HUDDLE</a:t>
              </a:r>
              <a:endParaRPr kumimoji="0" sz="2400" b="1" i="0" u="none" strike="noStrike" kern="0" cap="none" spc="0" normalizeH="0" baseline="0" noProof="0">
                <a:ln>
                  <a:noFill/>
                </a:ln>
                <a:solidFill>
                  <a:srgbClr val="C8845E"/>
                </a:solidFill>
                <a:effectLst/>
                <a:uLnTx/>
                <a:uFillTx/>
                <a:latin typeface="Arial"/>
                <a:ea typeface="Arial"/>
                <a:cs typeface="Arial"/>
                <a:sym typeface="Arial"/>
              </a:endParaRPr>
            </a:p>
          </p:txBody>
        </p:sp>
        <p:pic>
          <p:nvPicPr>
            <p:cNvPr id="51" name="Google Shape;51;p1"/>
            <p:cNvPicPr preferRelativeResize="0"/>
            <p:nvPr/>
          </p:nvPicPr>
          <p:blipFill rotWithShape="1">
            <a:blip r:embed="rId3">
              <a:alphaModFix/>
            </a:blip>
            <a:srcRect l="24249" r="23108"/>
            <a:stretch/>
          </p:blipFill>
          <p:spPr>
            <a:xfrm>
              <a:off x="3111501" y="486136"/>
              <a:ext cx="1168400" cy="1202212"/>
            </a:xfrm>
            <a:prstGeom prst="rect">
              <a:avLst/>
            </a:prstGeom>
            <a:noFill/>
            <a:ln>
              <a:noFill/>
            </a:ln>
          </p:spPr>
        </p:pic>
      </p:grpSp>
      <p:sp>
        <p:nvSpPr>
          <p:cNvPr id="52" name="Google Shape;52;p1"/>
          <p:cNvSpPr txBox="1"/>
          <p:nvPr/>
        </p:nvSpPr>
        <p:spPr>
          <a:xfrm>
            <a:off x="10027357" y="6305006"/>
            <a:ext cx="127145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 Juliet Funt Group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
        <p:cNvGrpSpPr/>
        <p:nvPr/>
      </p:nvGrpSpPr>
      <p:grpSpPr>
        <a:xfrm>
          <a:off x="0" y="0"/>
          <a:ext cx="0" cy="0"/>
          <a:chOff x="0" y="0"/>
          <a:chExt cx="0" cy="0"/>
        </a:xfrm>
      </p:grpSpPr>
      <p:sp>
        <p:nvSpPr>
          <p:cNvPr id="58" name="Google Shape;58;p2"/>
          <p:cNvSpPr txBox="1">
            <a:spLocks noGrp="1"/>
          </p:cNvSpPr>
          <p:nvPr>
            <p:ph type="title" idx="4294967295"/>
          </p:nvPr>
        </p:nvSpPr>
        <p:spPr>
          <a:xfrm>
            <a:off x="3091865" y="1677969"/>
            <a:ext cx="7371762" cy="55947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8F3F2"/>
              </a:buClr>
              <a:buSzPts val="2800"/>
              <a:buFont typeface="Arial"/>
              <a:buNone/>
            </a:pPr>
            <a:r>
              <a:rPr lang="en-US" sz="2800" b="1">
                <a:solidFill>
                  <a:srgbClr val="F8F3F2"/>
                </a:solidFill>
                <a:latin typeface="Arial"/>
                <a:ea typeface="Arial"/>
                <a:cs typeface="Arial"/>
                <a:sym typeface="Arial"/>
              </a:rPr>
              <a:t>This lesson’s goal:</a:t>
            </a:r>
            <a:endParaRPr/>
          </a:p>
        </p:txBody>
      </p:sp>
      <p:sp>
        <p:nvSpPr>
          <p:cNvPr id="59" name="Google Shape;59;p2"/>
          <p:cNvSpPr txBox="1">
            <a:spLocks noGrp="1"/>
          </p:cNvSpPr>
          <p:nvPr>
            <p:ph type="body" idx="4294967295"/>
          </p:nvPr>
        </p:nvSpPr>
        <p:spPr>
          <a:xfrm>
            <a:off x="3091865" y="2525486"/>
            <a:ext cx="7371762" cy="321170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Start to say no.</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3"/>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Choose one thing on your “if I could wave a magic wand I’d say no” list. Get input from the group: Is this something you should say no to? How can you approach it.</a:t>
            </a:r>
            <a:endParaRPr sz="2400">
              <a:solidFill>
                <a:srgbClr val="7F7F7F"/>
              </a:solidFill>
              <a:latin typeface="Arial"/>
              <a:ea typeface="Arial"/>
              <a:cs typeface="Arial"/>
              <a:sym typeface="Arial"/>
            </a:endParaRPr>
          </a:p>
        </p:txBody>
      </p:sp>
      <p:sp>
        <p:nvSpPr>
          <p:cNvPr id="66" name="Google Shape;66;p3"/>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67" name="Google Shape;67;p3"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68" name="Google Shape;68;p3"/>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9" name="Google Shape;69;p3"/>
          <p:cNvSpPr txBox="1"/>
          <p:nvPr/>
        </p:nvSpPr>
        <p:spPr>
          <a:xfrm>
            <a:off x="14827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3"/>
          <p:cNvSpPr txBox="1"/>
          <p:nvPr/>
        </p:nvSpPr>
        <p:spPr>
          <a:xfrm>
            <a:off x="160212"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71;p3"/>
          <p:cNvSpPr txBox="1"/>
          <p:nvPr/>
        </p:nvSpPr>
        <p:spPr>
          <a:xfrm>
            <a:off x="160971"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72;p3"/>
          <p:cNvSpPr txBox="1"/>
          <p:nvPr/>
        </p:nvSpPr>
        <p:spPr>
          <a:xfrm>
            <a:off x="160212"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73;p3"/>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74;p3"/>
          <p:cNvSpPr txBox="1"/>
          <p:nvPr/>
        </p:nvSpPr>
        <p:spPr>
          <a:xfrm>
            <a:off x="16021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75;p3"/>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76;p3"/>
          <p:cNvSpPr txBox="1"/>
          <p:nvPr/>
        </p:nvSpPr>
        <p:spPr>
          <a:xfrm>
            <a:off x="172152"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77;p3"/>
          <p:cNvSpPr/>
          <p:nvPr/>
        </p:nvSpPr>
        <p:spPr>
          <a:xfrm>
            <a:off x="284151"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77"/>
                                        </p:tgtEl>
                                        <p:attrNameLst>
                                          <p:attrName>ppt_y</p:attrName>
                                        </p:attrNameLst>
                                      </p:cBhvr>
                                      <p:tavLst>
                                        <p:tav tm="0">
                                          <p:val>
                                            <p:strVal val="#ppt_y"/>
                                          </p:val>
                                        </p:tav>
                                        <p:tav tm="100000">
                                          <p:val>
                                            <p:strVal val="#ppt_y+1"/>
                                          </p:val>
                                        </p:tav>
                                      </p:tavLst>
                                    </p:anim>
                                    <p:set>
                                      <p:cBhvr>
                                        <p:cTn id="7" dur="1" fill="hold">
                                          <p:stCondLst>
                                            <p:cond delay="5000"/>
                                          </p:stCondLst>
                                        </p:cTn>
                                        <p:tgtEl>
                                          <p:spTgt spid="77"/>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76"/>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75"/>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74"/>
                                        </p:tgtEl>
                                        <p:attrNameLst>
                                          <p:attrName>style.visibility</p:attrName>
                                        </p:attrNameLst>
                                      </p:cBhvr>
                                      <p:to>
                                        <p:strVal val="hidden"/>
                                      </p:to>
                                    </p:set>
                                  </p:childTnLst>
                                </p:cTn>
                              </p:par>
                              <p:par>
                                <p:cTn id="14" presetID="1" presetClass="exit" presetSubtype="0" fill="hold" nodeType="withEffect">
                                  <p:stCondLst>
                                    <p:cond delay="240400"/>
                                  </p:stCondLst>
                                  <p:childTnLst>
                                    <p:set>
                                      <p:cBhvr>
                                        <p:cTn id="15" dur="1" fill="hold">
                                          <p:stCondLst>
                                            <p:cond delay="1"/>
                                          </p:stCondLst>
                                        </p:cTn>
                                        <p:tgtEl>
                                          <p:spTgt spid="73"/>
                                        </p:tgtEl>
                                        <p:attrNameLst>
                                          <p:attrName>style.visibility</p:attrName>
                                        </p:attrNameLst>
                                      </p:cBhvr>
                                      <p:to>
                                        <p:strVal val="hidden"/>
                                      </p:to>
                                    </p:set>
                                  </p:childTnLst>
                                </p:cTn>
                              </p:par>
                              <p:par>
                                <p:cTn id="16" presetID="1" presetClass="exit" presetSubtype="0" fill="hold" nodeType="withEffect">
                                  <p:stCondLst>
                                    <p:cond delay="270000"/>
                                  </p:stCondLst>
                                  <p:childTnLst>
                                    <p:set>
                                      <p:cBhvr>
                                        <p:cTn id="17" dur="1" fill="hold">
                                          <p:stCondLst>
                                            <p:cond delay="1"/>
                                          </p:stCondLst>
                                        </p:cTn>
                                        <p:tgtEl>
                                          <p:spTgt spid="72"/>
                                        </p:tgtEl>
                                        <p:attrNameLst>
                                          <p:attrName>style.visibility</p:attrName>
                                        </p:attrNameLst>
                                      </p:cBhvr>
                                      <p:to>
                                        <p:strVal val="hidden"/>
                                      </p:to>
                                    </p:set>
                                  </p:childTnLst>
                                </p:cTn>
                              </p:par>
                              <p:par>
                                <p:cTn id="18" presetID="1" presetClass="exit" presetSubtype="0" fill="hold" nodeType="withEffect">
                                  <p:stCondLst>
                                    <p:cond delay="289600"/>
                                  </p:stCondLst>
                                  <p:childTnLst>
                                    <p:set>
                                      <p:cBhvr>
                                        <p:cTn id="19" dur="1" fill="hold">
                                          <p:stCondLst>
                                            <p:cond delay="1"/>
                                          </p:stCondLst>
                                        </p:cTn>
                                        <p:tgtEl>
                                          <p:spTgt spid="71"/>
                                        </p:tgtEl>
                                        <p:attrNameLst>
                                          <p:attrName>style.visibility</p:attrName>
                                        </p:attrNameLst>
                                      </p:cBhvr>
                                      <p:to>
                                        <p:strVal val="hidden"/>
                                      </p:to>
                                    </p:set>
                                  </p:childTnLst>
                                </p:cTn>
                              </p:par>
                              <p:par>
                                <p:cTn id="20" presetID="1" presetClass="exit" presetSubtype="0" fill="hold" nodeType="withEffect">
                                  <p:stCondLst>
                                    <p:cond delay="299300"/>
                                  </p:stCondLst>
                                  <p:childTnLst>
                                    <p:set>
                                      <p:cBhvr>
                                        <p:cTn id="21" dur="1" fill="hold">
                                          <p:stCondLst>
                                            <p:cond delay="1"/>
                                          </p:stCondLst>
                                        </p:cTn>
                                        <p:tgtEl>
                                          <p:spTgt spid="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4"/>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4" name="Google Shape;84;p4"/>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What stops us from saying no when we think we should? What will we start doing to overcome those barriers?</a:t>
            </a:r>
            <a:endParaRPr sz="2400">
              <a:solidFill>
                <a:srgbClr val="7F7F7F"/>
              </a:solidFill>
              <a:latin typeface="Arial"/>
              <a:ea typeface="Arial"/>
              <a:cs typeface="Arial"/>
              <a:sym typeface="Arial"/>
            </a:endParaRPr>
          </a:p>
        </p:txBody>
      </p:sp>
      <p:sp>
        <p:nvSpPr>
          <p:cNvPr id="85" name="Google Shape;85;p4"/>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86" name="Google Shape;86;p4"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87" name="Google Shape;87;p4"/>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88;p4"/>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9;p4"/>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90;p4"/>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91;p4"/>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92;p4"/>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93;p4"/>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94;p4"/>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94"/>
                                        </p:tgtEl>
                                        <p:attrNameLst>
                                          <p:attrName>ppt_y</p:attrName>
                                        </p:attrNameLst>
                                      </p:cBhvr>
                                      <p:tavLst>
                                        <p:tav tm="0">
                                          <p:val>
                                            <p:strVal val="#ppt_y"/>
                                          </p:val>
                                        </p:tav>
                                        <p:tav tm="100000">
                                          <p:val>
                                            <p:strVal val="#ppt_y+1"/>
                                          </p:val>
                                        </p:tav>
                                      </p:tavLst>
                                    </p:anim>
                                    <p:set>
                                      <p:cBhvr>
                                        <p:cTn id="7" dur="1" fill="hold">
                                          <p:stCondLst>
                                            <p:cond delay="5000"/>
                                          </p:stCondLst>
                                        </p:cTn>
                                        <p:tgtEl>
                                          <p:spTgt spid="94"/>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93"/>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92"/>
                                        </p:tgtEl>
                                        <p:attrNameLst>
                                          <p:attrName>style.visibility</p:attrName>
                                        </p:attrNameLst>
                                      </p:cBhvr>
                                      <p:to>
                                        <p:strVal val="hidden"/>
                                      </p:to>
                                    </p:set>
                                  </p:childTnLst>
                                </p:cTn>
                              </p:par>
                              <p:par>
                                <p:cTn id="12" presetID="1" presetClass="exit" presetSubtype="0" fill="hold" nodeType="withEffect">
                                  <p:stCondLst>
                                    <p:cond delay="180000"/>
                                  </p:stCondLst>
                                  <p:childTnLst>
                                    <p:set>
                                      <p:cBhvr>
                                        <p:cTn id="13" dur="1" fill="hold">
                                          <p:stCondLst>
                                            <p:cond delay="1"/>
                                          </p:stCondLst>
                                        </p:cTn>
                                        <p:tgtEl>
                                          <p:spTgt spid="91"/>
                                        </p:tgtEl>
                                        <p:attrNameLst>
                                          <p:attrName>style.visibility</p:attrName>
                                        </p:attrNameLst>
                                      </p:cBhvr>
                                      <p:to>
                                        <p:strVal val="hidden"/>
                                      </p:to>
                                    </p:set>
                                  </p:childTnLst>
                                </p:cTn>
                              </p:par>
                              <p:par>
                                <p:cTn id="14" presetID="1" presetClass="exit" presetSubtype="0" fill="hold" nodeType="withEffect">
                                  <p:stCondLst>
                                    <p:cond delay="210000"/>
                                  </p:stCondLst>
                                  <p:childTnLst>
                                    <p:set>
                                      <p:cBhvr>
                                        <p:cTn id="15" dur="1" fill="hold">
                                          <p:stCondLst>
                                            <p:cond delay="1"/>
                                          </p:stCondLst>
                                        </p:cTn>
                                        <p:tgtEl>
                                          <p:spTgt spid="90"/>
                                        </p:tgtEl>
                                        <p:attrNameLst>
                                          <p:attrName>style.visibility</p:attrName>
                                        </p:attrNameLst>
                                      </p:cBhvr>
                                      <p:to>
                                        <p:strVal val="hidden"/>
                                      </p:to>
                                    </p:set>
                                  </p:childTnLst>
                                </p:cTn>
                              </p:par>
                              <p:par>
                                <p:cTn id="16" presetID="1" presetClass="exit" presetSubtype="0" fill="hold" nodeType="withEffect">
                                  <p:stCondLst>
                                    <p:cond delay="230800"/>
                                  </p:stCondLst>
                                  <p:childTnLst>
                                    <p:set>
                                      <p:cBhvr>
                                        <p:cTn id="17" dur="1" fill="hold">
                                          <p:stCondLst>
                                            <p:cond delay="1"/>
                                          </p:stCondLst>
                                        </p:cTn>
                                        <p:tgtEl>
                                          <p:spTgt spid="89"/>
                                        </p:tgtEl>
                                        <p:attrNameLst>
                                          <p:attrName>style.visibility</p:attrName>
                                        </p:attrNameLst>
                                      </p:cBhvr>
                                      <p:to>
                                        <p:strVal val="hidden"/>
                                      </p:to>
                                    </p:set>
                                  </p:childTnLst>
                                </p:cTn>
                              </p:par>
                              <p:par>
                                <p:cTn id="18" presetID="1" presetClass="exit" presetSubtype="0" fill="hold" nodeType="withEffect">
                                  <p:stCondLst>
                                    <p:cond delay="238800"/>
                                  </p:stCondLst>
                                  <p:childTnLst>
                                    <p:set>
                                      <p:cBhvr>
                                        <p:cTn id="19" dur="1" fill="hold">
                                          <p:stCondLst>
                                            <p:cond delay="1"/>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5"/>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dirty="0">
                <a:solidFill>
                  <a:schemeClr val="dk1"/>
                </a:solidFill>
                <a:latin typeface="Arial"/>
                <a:ea typeface="Arial"/>
                <a:cs typeface="Arial"/>
                <a:sym typeface="Arial"/>
              </a:rPr>
              <a:t>By implementing this training program, our leaders have endorsed the general idea of saying no. What else can they do–in specific actions–to make saying no easier and more accepted?</a:t>
            </a:r>
            <a:endParaRPr sz="2400" i="0" dirty="0">
              <a:solidFill>
                <a:schemeClr val="dk1"/>
              </a:solidFill>
              <a:latin typeface="Arial"/>
              <a:ea typeface="Arial"/>
              <a:cs typeface="Arial"/>
              <a:sym typeface="Arial"/>
            </a:endParaRPr>
          </a:p>
        </p:txBody>
      </p:sp>
      <p:sp>
        <p:nvSpPr>
          <p:cNvPr id="101" name="Google Shape;101;p5"/>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02" name="Google Shape;102;p5"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03" name="Google Shape;103;p5"/>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4" name="Google Shape;104;p5"/>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 name="Google Shape;105;p5"/>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106;p5"/>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107;p5"/>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108;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109;p5"/>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110;p5"/>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10"/>
                                        </p:tgtEl>
                                        <p:attrNameLst>
                                          <p:attrName>ppt_y</p:attrName>
                                        </p:attrNameLst>
                                      </p:cBhvr>
                                      <p:tavLst>
                                        <p:tav tm="0">
                                          <p:val>
                                            <p:strVal val="#ppt_y"/>
                                          </p:val>
                                        </p:tav>
                                        <p:tav tm="100000">
                                          <p:val>
                                            <p:strVal val="#ppt_y+1"/>
                                          </p:val>
                                        </p:tav>
                                      </p:tavLst>
                                    </p:anim>
                                    <p:set>
                                      <p:cBhvr>
                                        <p:cTn id="7" dur="1" fill="hold">
                                          <p:stCondLst>
                                            <p:cond delay="5000"/>
                                          </p:stCondLst>
                                        </p:cTn>
                                        <p:tgtEl>
                                          <p:spTgt spid="110"/>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109"/>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08"/>
                                        </p:tgtEl>
                                        <p:attrNameLst>
                                          <p:attrName>style.visibility</p:attrName>
                                        </p:attrNameLst>
                                      </p:cBhvr>
                                      <p:to>
                                        <p:strVal val="hidden"/>
                                      </p:to>
                                    </p:set>
                                  </p:childTnLst>
                                </p:cTn>
                              </p:par>
                              <p:par>
                                <p:cTn id="12" presetID="1" presetClass="exit" presetSubtype="0" fill="hold" nodeType="withEffect">
                                  <p:stCondLst>
                                    <p:cond delay="150800"/>
                                  </p:stCondLst>
                                  <p:childTnLst>
                                    <p:set>
                                      <p:cBhvr>
                                        <p:cTn id="13" dur="1" fill="hold">
                                          <p:stCondLst>
                                            <p:cond delay="1"/>
                                          </p:stCondLst>
                                        </p:cTn>
                                        <p:tgtEl>
                                          <p:spTgt spid="107"/>
                                        </p:tgtEl>
                                        <p:attrNameLst>
                                          <p:attrName>style.visibility</p:attrName>
                                        </p:attrNameLst>
                                      </p:cBhvr>
                                      <p:to>
                                        <p:strVal val="hidden"/>
                                      </p:to>
                                    </p:set>
                                  </p:childTnLst>
                                </p:cTn>
                              </p:par>
                              <p:par>
                                <p:cTn id="14" presetID="1" presetClass="exit" presetSubtype="0" fill="hold" nodeType="withEffect">
                                  <p:stCondLst>
                                    <p:cond delay="170000"/>
                                  </p:stCondLst>
                                  <p:childTnLst>
                                    <p:set>
                                      <p:cBhvr>
                                        <p:cTn id="15" dur="1" fill="hold">
                                          <p:stCondLst>
                                            <p:cond delay="1"/>
                                          </p:stCondLst>
                                        </p:cTn>
                                        <p:tgtEl>
                                          <p:spTgt spid="106"/>
                                        </p:tgtEl>
                                        <p:attrNameLst>
                                          <p:attrName>style.visibility</p:attrName>
                                        </p:attrNameLst>
                                      </p:cBhvr>
                                      <p:to>
                                        <p:strVal val="hidden"/>
                                      </p:to>
                                    </p:set>
                                  </p:childTnLst>
                                </p:cTn>
                              </p:par>
                              <p:par>
                                <p:cTn id="16" presetID="1" presetClass="exit" presetSubtype="0" fill="hold" nodeType="withEffect">
                                  <p:stCondLst>
                                    <p:cond delay="178800"/>
                                  </p:stCondLst>
                                  <p:childTnLst>
                                    <p:set>
                                      <p:cBhvr>
                                        <p:cTn id="17" dur="1" fill="hold">
                                          <p:stCondLst>
                                            <p:cond delay="1"/>
                                          </p:stCondLst>
                                        </p:cTn>
                                        <p:tgtEl>
                                          <p:spTgt spid="10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944824"/>
        </a:solidFill>
        <a:effectLst/>
      </p:bgPr>
    </p:bg>
    <p:spTree>
      <p:nvGrpSpPr>
        <p:cNvPr id="1" name="Shape 44"/>
        <p:cNvGrpSpPr/>
        <p:nvPr/>
      </p:nvGrpSpPr>
      <p:grpSpPr>
        <a:xfrm>
          <a:off x="0" y="0"/>
          <a:ext cx="0" cy="0"/>
          <a:chOff x="0" y="0"/>
          <a:chExt cx="0" cy="0"/>
        </a:xfrm>
      </p:grpSpPr>
      <p:sp>
        <p:nvSpPr>
          <p:cNvPr id="45" name="Google Shape;45;p1"/>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FFFFFF"/>
                </a:solidFill>
                <a:effectLst/>
                <a:uLnTx/>
                <a:uFillTx/>
                <a:latin typeface="Arial"/>
                <a:ea typeface="Arial"/>
                <a:cs typeface="Arial"/>
                <a:sym typeface="Arial"/>
              </a:rPr>
              <a:t>LESSON </a:t>
            </a:r>
            <a:r>
              <a:rPr kumimoji="0" lang="en-US" sz="2800" b="1" i="0" u="none" strike="noStrike" kern="0" cap="none" spc="0" normalizeH="0" baseline="0" noProof="0">
                <a:ln>
                  <a:noFill/>
                </a:ln>
                <a:solidFill>
                  <a:srgbClr val="FFFFFF"/>
                </a:solidFill>
                <a:effectLst/>
                <a:uLnTx/>
                <a:uFillTx/>
                <a:latin typeface="Arial"/>
                <a:cs typeface="Arial"/>
                <a:sym typeface="Arial"/>
              </a:rPr>
              <a:t>6</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 name="Google Shape;46;p1"/>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MEETINGS:</a:t>
            </a:r>
            <a:br>
              <a:rPr kumimoji="0" lang="en-US" sz="5400" b="0" i="0" u="none" strike="noStrike" kern="0" cap="none" spc="0" normalizeH="0" baseline="0" noProof="0">
                <a:ln>
                  <a:noFill/>
                </a:ln>
                <a:solidFill>
                  <a:srgbClr val="FFFFFF"/>
                </a:solidFill>
                <a:effectLst/>
                <a:uLnTx/>
                <a:uFillTx/>
                <a:latin typeface="Arial"/>
                <a:ea typeface="Arial"/>
                <a:cs typeface="Arial"/>
                <a:sym typeface="Arial"/>
              </a:rPr>
            </a:b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SHOULDN’T BE HERE</a:t>
            </a:r>
            <a:endParaRPr kumimoji="0" sz="5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7" name="Google Shape;47;p1"/>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8" name="Google Shape;48;p1"/>
          <p:cNvGrpSpPr/>
          <p:nvPr/>
        </p:nvGrpSpPr>
        <p:grpSpPr>
          <a:xfrm>
            <a:off x="1830266" y="460736"/>
            <a:ext cx="5686669" cy="1202212"/>
            <a:chOff x="3111501" y="486136"/>
            <a:chExt cx="5686669" cy="1202212"/>
          </a:xfrm>
        </p:grpSpPr>
        <p:sp>
          <p:nvSpPr>
            <p:cNvPr id="49" name="Google Shape;49;p1"/>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400" b="1" i="0" u="none" strike="noStrike" kern="0" cap="none" spc="0" normalizeH="0" baseline="0" noProof="0">
                  <a:ln>
                    <a:noFill/>
                  </a:ln>
                  <a:solidFill>
                    <a:srgbClr val="C8845E"/>
                  </a:solidFill>
                  <a:effectLst/>
                  <a:uLnTx/>
                  <a:uFillTx/>
                  <a:latin typeface="Arial"/>
                  <a:ea typeface="Arial"/>
                  <a:cs typeface="Arial"/>
                  <a:sym typeface="Arial"/>
                </a:rPr>
                <a:t>ACCOUNTABILITY HUDDLE</a:t>
              </a:r>
              <a:endParaRPr kumimoji="0" sz="2400" b="1" i="0" u="none" strike="noStrike" kern="0" cap="none" spc="0" normalizeH="0" baseline="0" noProof="0">
                <a:ln>
                  <a:noFill/>
                </a:ln>
                <a:solidFill>
                  <a:srgbClr val="C8845E"/>
                </a:solidFill>
                <a:effectLst/>
                <a:uLnTx/>
                <a:uFillTx/>
                <a:latin typeface="Arial"/>
                <a:ea typeface="Arial"/>
                <a:cs typeface="Arial"/>
                <a:sym typeface="Arial"/>
              </a:endParaRPr>
            </a:p>
          </p:txBody>
        </p:sp>
        <p:pic>
          <p:nvPicPr>
            <p:cNvPr id="50" name="Google Shape;50;p1"/>
            <p:cNvPicPr preferRelativeResize="0"/>
            <p:nvPr/>
          </p:nvPicPr>
          <p:blipFill rotWithShape="1">
            <a:blip r:embed="rId3">
              <a:alphaModFix/>
            </a:blip>
            <a:srcRect l="24249" r="23108"/>
            <a:stretch/>
          </p:blipFill>
          <p:spPr>
            <a:xfrm>
              <a:off x="3111501" y="486136"/>
              <a:ext cx="1168400" cy="1202212"/>
            </a:xfrm>
            <a:prstGeom prst="rect">
              <a:avLst/>
            </a:prstGeom>
            <a:noFill/>
            <a:ln>
              <a:noFill/>
            </a:ln>
          </p:spPr>
        </p:pic>
      </p:grpSp>
      <p:sp>
        <p:nvSpPr>
          <p:cNvPr id="51" name="Google Shape;51;p1"/>
          <p:cNvSpPr txBox="1"/>
          <p:nvPr/>
        </p:nvSpPr>
        <p:spPr>
          <a:xfrm>
            <a:off x="10027357" y="6305006"/>
            <a:ext cx="127145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 Juliet Funt Group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
        <p:cNvGrpSpPr/>
        <p:nvPr/>
      </p:nvGrpSpPr>
      <p:grpSpPr>
        <a:xfrm>
          <a:off x="0" y="0"/>
          <a:ext cx="0" cy="0"/>
          <a:chOff x="0" y="0"/>
          <a:chExt cx="0" cy="0"/>
        </a:xfrm>
      </p:grpSpPr>
      <p:sp>
        <p:nvSpPr>
          <p:cNvPr id="57" name="Google Shape;57;p2"/>
          <p:cNvSpPr txBox="1">
            <a:spLocks noGrp="1"/>
          </p:cNvSpPr>
          <p:nvPr>
            <p:ph type="title" idx="4294967295"/>
          </p:nvPr>
        </p:nvSpPr>
        <p:spPr>
          <a:xfrm>
            <a:off x="3091865" y="1677969"/>
            <a:ext cx="7371762" cy="55947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8F3F2"/>
              </a:buClr>
              <a:buSzPts val="2800"/>
              <a:buFont typeface="Arial"/>
              <a:buNone/>
            </a:pPr>
            <a:r>
              <a:rPr lang="en-US" sz="2800" b="1">
                <a:solidFill>
                  <a:srgbClr val="F8F3F2"/>
                </a:solidFill>
                <a:latin typeface="Arial"/>
                <a:ea typeface="Arial"/>
                <a:cs typeface="Arial"/>
                <a:sym typeface="Arial"/>
              </a:rPr>
              <a:t>This lesson’s goal:</a:t>
            </a:r>
            <a:endParaRPr/>
          </a:p>
        </p:txBody>
      </p:sp>
      <p:sp>
        <p:nvSpPr>
          <p:cNvPr id="58" name="Google Shape;58;p2"/>
          <p:cNvSpPr txBox="1">
            <a:spLocks noGrp="1"/>
          </p:cNvSpPr>
          <p:nvPr>
            <p:ph type="body" idx="4294967295"/>
          </p:nvPr>
        </p:nvSpPr>
        <p:spPr>
          <a:xfrm>
            <a:off x="3091865" y="2525486"/>
            <a:ext cx="7371762" cy="3211706"/>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Use Shouldn’t Be Here (SBH) to identify meetings where you neither contribute nor benefit.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Which meetings did we identify as SBH? How did we know they were SBH?</a:t>
            </a:r>
            <a:endParaRPr sz="2400">
              <a:solidFill>
                <a:srgbClr val="7F7F7F"/>
              </a:solidFill>
              <a:latin typeface="Arial"/>
              <a:ea typeface="Arial"/>
              <a:cs typeface="Arial"/>
              <a:sym typeface="Arial"/>
            </a:endParaRPr>
          </a:p>
        </p:txBody>
      </p:sp>
      <p:sp>
        <p:nvSpPr>
          <p:cNvPr id="65" name="Google Shape;65;p3"/>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66" name="Google Shape;66;p3"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67" name="Google Shape;67;p3"/>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8" name="Google Shape;68;p3"/>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69;p3"/>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3"/>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71;p3"/>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72;p3"/>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73;p3"/>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74;p3"/>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75;p3"/>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75"/>
                                        </p:tgtEl>
                                        <p:attrNameLst>
                                          <p:attrName>ppt_y</p:attrName>
                                        </p:attrNameLst>
                                      </p:cBhvr>
                                      <p:tavLst>
                                        <p:tav tm="0">
                                          <p:val>
                                            <p:strVal val="#ppt_y"/>
                                          </p:val>
                                        </p:tav>
                                        <p:tav tm="100000">
                                          <p:val>
                                            <p:strVal val="#ppt_y+1"/>
                                          </p:val>
                                        </p:tav>
                                      </p:tavLst>
                                    </p:anim>
                                    <p:set>
                                      <p:cBhvr>
                                        <p:cTn id="7" dur="1" fill="hold">
                                          <p:stCondLst>
                                            <p:cond delay="5000"/>
                                          </p:stCondLst>
                                        </p:cTn>
                                        <p:tgtEl>
                                          <p:spTgt spid="75"/>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74"/>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73"/>
                                        </p:tgtEl>
                                        <p:attrNameLst>
                                          <p:attrName>style.visibility</p:attrName>
                                        </p:attrNameLst>
                                      </p:cBhvr>
                                      <p:to>
                                        <p:strVal val="hidden"/>
                                      </p:to>
                                    </p:set>
                                  </p:childTnLst>
                                </p:cTn>
                              </p:par>
                              <p:par>
                                <p:cTn id="12" presetID="1" presetClass="exit" presetSubtype="0" fill="hold" nodeType="withEffect">
                                  <p:stCondLst>
                                    <p:cond delay="180000"/>
                                  </p:stCondLst>
                                  <p:childTnLst>
                                    <p:set>
                                      <p:cBhvr>
                                        <p:cTn id="13" dur="1" fill="hold">
                                          <p:stCondLst>
                                            <p:cond delay="1"/>
                                          </p:stCondLst>
                                        </p:cTn>
                                        <p:tgtEl>
                                          <p:spTgt spid="72"/>
                                        </p:tgtEl>
                                        <p:attrNameLst>
                                          <p:attrName>style.visibility</p:attrName>
                                        </p:attrNameLst>
                                      </p:cBhvr>
                                      <p:to>
                                        <p:strVal val="hidden"/>
                                      </p:to>
                                    </p:set>
                                  </p:childTnLst>
                                </p:cTn>
                              </p:par>
                              <p:par>
                                <p:cTn id="14" presetID="1" presetClass="exit" presetSubtype="0" fill="hold" nodeType="withEffect">
                                  <p:stCondLst>
                                    <p:cond delay="210000"/>
                                  </p:stCondLst>
                                  <p:childTnLst>
                                    <p:set>
                                      <p:cBhvr>
                                        <p:cTn id="15" dur="1" fill="hold">
                                          <p:stCondLst>
                                            <p:cond delay="1"/>
                                          </p:stCondLst>
                                        </p:cTn>
                                        <p:tgtEl>
                                          <p:spTgt spid="71"/>
                                        </p:tgtEl>
                                        <p:attrNameLst>
                                          <p:attrName>style.visibility</p:attrName>
                                        </p:attrNameLst>
                                      </p:cBhvr>
                                      <p:to>
                                        <p:strVal val="hidden"/>
                                      </p:to>
                                    </p:set>
                                  </p:childTnLst>
                                </p:cTn>
                              </p:par>
                              <p:par>
                                <p:cTn id="16" presetID="1" presetClass="exit" presetSubtype="0" fill="hold" nodeType="withEffect">
                                  <p:stCondLst>
                                    <p:cond delay="230800"/>
                                  </p:stCondLst>
                                  <p:childTnLst>
                                    <p:set>
                                      <p:cBhvr>
                                        <p:cTn id="17" dur="1" fill="hold">
                                          <p:stCondLst>
                                            <p:cond delay="1"/>
                                          </p:stCondLst>
                                        </p:cTn>
                                        <p:tgtEl>
                                          <p:spTgt spid="70"/>
                                        </p:tgtEl>
                                        <p:attrNameLst>
                                          <p:attrName>style.visibility</p:attrName>
                                        </p:attrNameLst>
                                      </p:cBhvr>
                                      <p:to>
                                        <p:strVal val="hidden"/>
                                      </p:to>
                                    </p:set>
                                  </p:childTnLst>
                                </p:cTn>
                              </p:par>
                              <p:par>
                                <p:cTn id="18" presetID="1" presetClass="exit" presetSubtype="0" fill="hold" nodeType="withEffect">
                                  <p:stCondLst>
                                    <p:cond delay="238800"/>
                                  </p:stCondLst>
                                  <p:childTnLst>
                                    <p:set>
                                      <p:cBhvr>
                                        <p:cTn id="19" dur="1" fill="hold">
                                          <p:stCondLst>
                                            <p:cond delay="1"/>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4"/>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2" name="Google Shape;82;p4"/>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What meetings are SBH but we’re tempted to continue going because we “have to”? Is there a way to begin gently pushing back on any of those?</a:t>
            </a:r>
            <a:endParaRPr/>
          </a:p>
        </p:txBody>
      </p:sp>
      <p:sp>
        <p:nvSpPr>
          <p:cNvPr id="83" name="Google Shape;83;p4"/>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84" name="Google Shape;84;p4"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85" name="Google Shape;85;p4"/>
          <p:cNvSpPr txBox="1"/>
          <p:nvPr/>
        </p:nvSpPr>
        <p:spPr>
          <a:xfrm>
            <a:off x="15608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 name="Google Shape;86;p4"/>
          <p:cNvSpPr txBox="1"/>
          <p:nvPr/>
        </p:nvSpPr>
        <p:spPr>
          <a:xfrm>
            <a:off x="168027"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7" name="Google Shape;87;p4"/>
          <p:cNvSpPr txBox="1"/>
          <p:nvPr/>
        </p:nvSpPr>
        <p:spPr>
          <a:xfrm>
            <a:off x="168786"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88;p4"/>
          <p:cNvSpPr txBox="1"/>
          <p:nvPr/>
        </p:nvSpPr>
        <p:spPr>
          <a:xfrm>
            <a:off x="168027"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9;p4"/>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90;p4"/>
          <p:cNvSpPr txBox="1"/>
          <p:nvPr/>
        </p:nvSpPr>
        <p:spPr>
          <a:xfrm>
            <a:off x="16802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91;p4"/>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92;p4"/>
          <p:cNvSpPr txBox="1"/>
          <p:nvPr/>
        </p:nvSpPr>
        <p:spPr>
          <a:xfrm>
            <a:off x="179967"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93;p4"/>
          <p:cNvSpPr txBox="1"/>
          <p:nvPr/>
        </p:nvSpPr>
        <p:spPr>
          <a:xfrm>
            <a:off x="179967" y="214235"/>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94;p4"/>
          <p:cNvSpPr/>
          <p:nvPr/>
        </p:nvSpPr>
        <p:spPr>
          <a:xfrm>
            <a:off x="291966"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94"/>
                                        </p:tgtEl>
                                        <p:attrNameLst>
                                          <p:attrName>ppt_y</p:attrName>
                                        </p:attrNameLst>
                                      </p:cBhvr>
                                      <p:tavLst>
                                        <p:tav tm="0">
                                          <p:val>
                                            <p:strVal val="#ppt_y"/>
                                          </p:val>
                                        </p:tav>
                                        <p:tav tm="100000">
                                          <p:val>
                                            <p:strVal val="#ppt_y+1"/>
                                          </p:val>
                                        </p:tav>
                                      </p:tavLst>
                                    </p:anim>
                                    <p:set>
                                      <p:cBhvr>
                                        <p:cTn id="7" dur="1" fill="hold">
                                          <p:stCondLst>
                                            <p:cond delay="5000"/>
                                          </p:stCondLst>
                                        </p:cTn>
                                        <p:tgtEl>
                                          <p:spTgt spid="94"/>
                                        </p:tgtEl>
                                        <p:attrNameLst>
                                          <p:attrName>style.visibility</p:attrName>
                                        </p:attrNameLst>
                                      </p:cBhvr>
                                      <p:to>
                                        <p:strVal val="hidden"/>
                                      </p:to>
                                    </p:set>
                                  </p:childTnLst>
                                </p:cTn>
                              </p:par>
                              <p:par>
                                <p:cTn id="8" presetID="1" presetClass="exit" presetSubtype="0" fill="hold" nodeType="withEffect">
                                  <p:stCondLst>
                                    <p:cond delay="59900"/>
                                  </p:stCondLst>
                                  <p:childTnLst>
                                    <p:set>
                                      <p:cBhvr>
                                        <p:cTn id="9" dur="1" fill="hold">
                                          <p:stCondLst>
                                            <p:cond delay="1"/>
                                          </p:stCondLst>
                                        </p:cTn>
                                        <p:tgtEl>
                                          <p:spTgt spid="93"/>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92"/>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91"/>
                                        </p:tgtEl>
                                        <p:attrNameLst>
                                          <p:attrName>style.visibility</p:attrName>
                                        </p:attrNameLst>
                                      </p:cBhvr>
                                      <p:to>
                                        <p:strVal val="hidden"/>
                                      </p:to>
                                    </p:set>
                                  </p:childTnLst>
                                </p:cTn>
                              </p:par>
                              <p:par>
                                <p:cTn id="14" presetID="1" presetClass="exit" presetSubtype="0" fill="hold" nodeType="withEffect">
                                  <p:stCondLst>
                                    <p:cond delay="240500"/>
                                  </p:stCondLst>
                                  <p:childTnLst>
                                    <p:set>
                                      <p:cBhvr>
                                        <p:cTn id="15" dur="1" fill="hold">
                                          <p:stCondLst>
                                            <p:cond delay="1"/>
                                          </p:stCondLst>
                                        </p:cTn>
                                        <p:tgtEl>
                                          <p:spTgt spid="90"/>
                                        </p:tgtEl>
                                        <p:attrNameLst>
                                          <p:attrName>style.visibility</p:attrName>
                                        </p:attrNameLst>
                                      </p:cBhvr>
                                      <p:to>
                                        <p:strVal val="hidden"/>
                                      </p:to>
                                    </p:set>
                                  </p:childTnLst>
                                </p:cTn>
                              </p:par>
                              <p:par>
                                <p:cTn id="16" presetID="1" presetClass="exit" presetSubtype="0" fill="hold" nodeType="withEffect">
                                  <p:stCondLst>
                                    <p:cond delay="301000"/>
                                  </p:stCondLst>
                                  <p:childTnLst>
                                    <p:set>
                                      <p:cBhvr>
                                        <p:cTn id="17" dur="1" fill="hold">
                                          <p:stCondLst>
                                            <p:cond delay="1"/>
                                          </p:stCondLst>
                                        </p:cTn>
                                        <p:tgtEl>
                                          <p:spTgt spid="89"/>
                                        </p:tgtEl>
                                        <p:attrNameLst>
                                          <p:attrName>style.visibility</p:attrName>
                                        </p:attrNameLst>
                                      </p:cBhvr>
                                      <p:to>
                                        <p:strVal val="hidden"/>
                                      </p:to>
                                    </p:set>
                                  </p:childTnLst>
                                </p:cTn>
                              </p:par>
                              <p:par>
                                <p:cTn id="18" presetID="1" presetClass="exit" presetSubtype="0" fill="hold" nodeType="withEffect">
                                  <p:stCondLst>
                                    <p:cond delay="329400"/>
                                  </p:stCondLst>
                                  <p:childTnLst>
                                    <p:set>
                                      <p:cBhvr>
                                        <p:cTn id="19" dur="1" fill="hold">
                                          <p:stCondLst>
                                            <p:cond delay="1"/>
                                          </p:stCondLst>
                                        </p:cTn>
                                        <p:tgtEl>
                                          <p:spTgt spid="88"/>
                                        </p:tgtEl>
                                        <p:attrNameLst>
                                          <p:attrName>style.visibility</p:attrName>
                                        </p:attrNameLst>
                                      </p:cBhvr>
                                      <p:to>
                                        <p:strVal val="hidden"/>
                                      </p:to>
                                    </p:set>
                                  </p:childTnLst>
                                </p:cTn>
                              </p:par>
                              <p:par>
                                <p:cTn id="20" presetID="1" presetClass="exit" presetSubtype="0" fill="hold" nodeType="withEffect">
                                  <p:stCondLst>
                                    <p:cond delay="349500"/>
                                  </p:stCondLst>
                                  <p:childTnLst>
                                    <p:set>
                                      <p:cBhvr>
                                        <p:cTn id="21" dur="1" fill="hold">
                                          <p:stCondLst>
                                            <p:cond delay="1"/>
                                          </p:stCondLst>
                                        </p:cTn>
                                        <p:tgtEl>
                                          <p:spTgt spid="87"/>
                                        </p:tgtEl>
                                        <p:attrNameLst>
                                          <p:attrName>style.visibility</p:attrName>
                                        </p:attrNameLst>
                                      </p:cBhvr>
                                      <p:to>
                                        <p:strVal val="hidden"/>
                                      </p:to>
                                    </p:set>
                                  </p:childTnLst>
                                </p:cTn>
                              </p:par>
                              <p:par>
                                <p:cTn id="22" presetID="1" presetClass="exit" presetSubtype="0" fill="hold" nodeType="withEffect">
                                  <p:stCondLst>
                                    <p:cond delay="358800"/>
                                  </p:stCondLst>
                                  <p:childTnLst>
                                    <p:set>
                                      <p:cBhvr>
                                        <p:cTn id="23" dur="1" fill="hold">
                                          <p:stCondLst>
                                            <p:cond delay="1"/>
                                          </p:stCondLst>
                                        </p:cTn>
                                        <p:tgtEl>
                                          <p:spTgt spid="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5"/>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dirty="0">
                <a:solidFill>
                  <a:schemeClr val="dk1"/>
                </a:solidFill>
                <a:latin typeface="Arial"/>
                <a:ea typeface="Arial"/>
                <a:cs typeface="Arial"/>
                <a:sym typeface="Arial"/>
              </a:rPr>
              <a:t>What do we want our leaders to know about the impact of our current amount of SBH meetings?</a:t>
            </a:r>
            <a:endParaRPr dirty="0"/>
          </a:p>
        </p:txBody>
      </p:sp>
      <p:sp>
        <p:nvSpPr>
          <p:cNvPr id="101" name="Google Shape;101;p5"/>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02" name="Google Shape;102;p5"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03" name="Google Shape;103;p5"/>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4" name="Google Shape;104;p5"/>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 name="Google Shape;105;p5"/>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106;p5"/>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107;p5"/>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108;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109;p5"/>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110;p5"/>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10"/>
                                        </p:tgtEl>
                                        <p:attrNameLst>
                                          <p:attrName>ppt_y</p:attrName>
                                        </p:attrNameLst>
                                      </p:cBhvr>
                                      <p:tavLst>
                                        <p:tav tm="0">
                                          <p:val>
                                            <p:strVal val="#ppt_y"/>
                                          </p:val>
                                        </p:tav>
                                        <p:tav tm="100000">
                                          <p:val>
                                            <p:strVal val="#ppt_y+1"/>
                                          </p:val>
                                        </p:tav>
                                      </p:tavLst>
                                    </p:anim>
                                    <p:set>
                                      <p:cBhvr>
                                        <p:cTn id="7" dur="1" fill="hold">
                                          <p:stCondLst>
                                            <p:cond delay="5000"/>
                                          </p:stCondLst>
                                        </p:cTn>
                                        <p:tgtEl>
                                          <p:spTgt spid="110"/>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109"/>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08"/>
                                        </p:tgtEl>
                                        <p:attrNameLst>
                                          <p:attrName>style.visibility</p:attrName>
                                        </p:attrNameLst>
                                      </p:cBhvr>
                                      <p:to>
                                        <p:strVal val="hidden"/>
                                      </p:to>
                                    </p:set>
                                  </p:childTnLst>
                                </p:cTn>
                              </p:par>
                              <p:par>
                                <p:cTn id="12" presetID="1" presetClass="exit" presetSubtype="0" fill="hold" nodeType="withEffect">
                                  <p:stCondLst>
                                    <p:cond delay="150800"/>
                                  </p:stCondLst>
                                  <p:childTnLst>
                                    <p:set>
                                      <p:cBhvr>
                                        <p:cTn id="13" dur="1" fill="hold">
                                          <p:stCondLst>
                                            <p:cond delay="1"/>
                                          </p:stCondLst>
                                        </p:cTn>
                                        <p:tgtEl>
                                          <p:spTgt spid="107"/>
                                        </p:tgtEl>
                                        <p:attrNameLst>
                                          <p:attrName>style.visibility</p:attrName>
                                        </p:attrNameLst>
                                      </p:cBhvr>
                                      <p:to>
                                        <p:strVal val="hidden"/>
                                      </p:to>
                                    </p:set>
                                  </p:childTnLst>
                                </p:cTn>
                              </p:par>
                              <p:par>
                                <p:cTn id="14" presetID="1" presetClass="exit" presetSubtype="0" fill="hold" nodeType="withEffect">
                                  <p:stCondLst>
                                    <p:cond delay="170000"/>
                                  </p:stCondLst>
                                  <p:childTnLst>
                                    <p:set>
                                      <p:cBhvr>
                                        <p:cTn id="15" dur="1" fill="hold">
                                          <p:stCondLst>
                                            <p:cond delay="1"/>
                                          </p:stCondLst>
                                        </p:cTn>
                                        <p:tgtEl>
                                          <p:spTgt spid="106"/>
                                        </p:tgtEl>
                                        <p:attrNameLst>
                                          <p:attrName>style.visibility</p:attrName>
                                        </p:attrNameLst>
                                      </p:cBhvr>
                                      <p:to>
                                        <p:strVal val="hidden"/>
                                      </p:to>
                                    </p:set>
                                  </p:childTnLst>
                                </p:cTn>
                              </p:par>
                              <p:par>
                                <p:cTn id="16" presetID="1" presetClass="exit" presetSubtype="0" fill="hold" nodeType="withEffect">
                                  <p:stCondLst>
                                    <p:cond delay="178800"/>
                                  </p:stCondLst>
                                  <p:childTnLst>
                                    <p:set>
                                      <p:cBhvr>
                                        <p:cTn id="17" dur="1" fill="hold">
                                          <p:stCondLst>
                                            <p:cond delay="1"/>
                                          </p:stCondLst>
                                        </p:cTn>
                                        <p:tgtEl>
                                          <p:spTgt spid="10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944824"/>
        </a:solidFill>
        <a:effectLst/>
      </p:bgPr>
    </p:bg>
    <p:spTree>
      <p:nvGrpSpPr>
        <p:cNvPr id="1" name="Shape 44"/>
        <p:cNvGrpSpPr/>
        <p:nvPr/>
      </p:nvGrpSpPr>
      <p:grpSpPr>
        <a:xfrm>
          <a:off x="0" y="0"/>
          <a:ext cx="0" cy="0"/>
          <a:chOff x="0" y="0"/>
          <a:chExt cx="0" cy="0"/>
        </a:xfrm>
      </p:grpSpPr>
      <p:sp>
        <p:nvSpPr>
          <p:cNvPr id="45" name="Google Shape;45;p1"/>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FFFFFF"/>
                </a:solidFill>
                <a:effectLst/>
                <a:uLnTx/>
                <a:uFillTx/>
                <a:latin typeface="Arial"/>
                <a:ea typeface="Arial"/>
                <a:cs typeface="Arial"/>
                <a:sym typeface="Arial"/>
              </a:rPr>
              <a:t>LESSON </a:t>
            </a:r>
            <a:r>
              <a:rPr kumimoji="0" lang="en-US" sz="2800" b="1" i="0" u="none" strike="noStrike" kern="0" cap="none" spc="0" normalizeH="0" baseline="0" noProof="0">
                <a:ln>
                  <a:noFill/>
                </a:ln>
                <a:solidFill>
                  <a:srgbClr val="FFFFFF"/>
                </a:solidFill>
                <a:effectLst/>
                <a:uLnTx/>
                <a:uFillTx/>
                <a:latin typeface="Arial"/>
                <a:cs typeface="Arial"/>
                <a:sym typeface="Arial"/>
              </a:rPr>
              <a:t>7</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 name="Google Shape;46;p1"/>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MEETINGS:</a:t>
            </a:r>
            <a:br>
              <a:rPr kumimoji="0" lang="en-US" sz="5400" b="0" i="0" u="none" strike="noStrike" kern="0" cap="none" spc="0" normalizeH="0" baseline="0" noProof="0">
                <a:ln>
                  <a:noFill/>
                </a:ln>
                <a:solidFill>
                  <a:srgbClr val="FFFFFF"/>
                </a:solidFill>
                <a:effectLst/>
                <a:uLnTx/>
                <a:uFillTx/>
                <a:latin typeface="Arial"/>
                <a:ea typeface="Arial"/>
                <a:cs typeface="Arial"/>
                <a:sym typeface="Arial"/>
              </a:rPr>
            </a:b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INVITATIONS</a:t>
            </a:r>
            <a:endParaRPr kumimoji="0" sz="5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7" name="Google Shape;47;p1"/>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8" name="Google Shape;48;p1"/>
          <p:cNvGrpSpPr/>
          <p:nvPr/>
        </p:nvGrpSpPr>
        <p:grpSpPr>
          <a:xfrm>
            <a:off x="1830266" y="460736"/>
            <a:ext cx="5686669" cy="1202212"/>
            <a:chOff x="3111501" y="486136"/>
            <a:chExt cx="5686669" cy="1202212"/>
          </a:xfrm>
        </p:grpSpPr>
        <p:sp>
          <p:nvSpPr>
            <p:cNvPr id="49" name="Google Shape;49;p1"/>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400" b="1" i="0" u="none" strike="noStrike" kern="0" cap="none" spc="0" normalizeH="0" baseline="0" noProof="0">
                  <a:ln>
                    <a:noFill/>
                  </a:ln>
                  <a:solidFill>
                    <a:srgbClr val="C8845E"/>
                  </a:solidFill>
                  <a:effectLst/>
                  <a:uLnTx/>
                  <a:uFillTx/>
                  <a:latin typeface="Arial"/>
                  <a:ea typeface="Arial"/>
                  <a:cs typeface="Arial"/>
                  <a:sym typeface="Arial"/>
                </a:rPr>
                <a:t>ACCOUNTABILITY HUDDLE</a:t>
              </a:r>
              <a:endParaRPr kumimoji="0" sz="2400" b="1" i="0" u="none" strike="noStrike" kern="0" cap="none" spc="0" normalizeH="0" baseline="0" noProof="0">
                <a:ln>
                  <a:noFill/>
                </a:ln>
                <a:solidFill>
                  <a:srgbClr val="C8845E"/>
                </a:solidFill>
                <a:effectLst/>
                <a:uLnTx/>
                <a:uFillTx/>
                <a:latin typeface="Arial"/>
                <a:ea typeface="Arial"/>
                <a:cs typeface="Arial"/>
                <a:sym typeface="Arial"/>
              </a:endParaRPr>
            </a:p>
          </p:txBody>
        </p:sp>
        <p:pic>
          <p:nvPicPr>
            <p:cNvPr id="50" name="Google Shape;50;p1"/>
            <p:cNvPicPr preferRelativeResize="0"/>
            <p:nvPr/>
          </p:nvPicPr>
          <p:blipFill rotWithShape="1">
            <a:blip r:embed="rId3">
              <a:alphaModFix/>
            </a:blip>
            <a:srcRect l="24249" r="23108"/>
            <a:stretch/>
          </p:blipFill>
          <p:spPr>
            <a:xfrm>
              <a:off x="3111501" y="486136"/>
              <a:ext cx="1168400" cy="1202212"/>
            </a:xfrm>
            <a:prstGeom prst="rect">
              <a:avLst/>
            </a:prstGeom>
            <a:noFill/>
            <a:ln>
              <a:noFill/>
            </a:ln>
          </p:spPr>
        </p:pic>
      </p:grpSp>
      <p:sp>
        <p:nvSpPr>
          <p:cNvPr id="51" name="Google Shape;51;p1"/>
          <p:cNvSpPr txBox="1"/>
          <p:nvPr/>
        </p:nvSpPr>
        <p:spPr>
          <a:xfrm>
            <a:off x="10027357" y="6305006"/>
            <a:ext cx="127145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 Juliet Funt Group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
        <p:cNvGrpSpPr/>
        <p:nvPr/>
      </p:nvGrpSpPr>
      <p:grpSpPr>
        <a:xfrm>
          <a:off x="0" y="0"/>
          <a:ext cx="0" cy="0"/>
          <a:chOff x="0" y="0"/>
          <a:chExt cx="0" cy="0"/>
        </a:xfrm>
      </p:grpSpPr>
      <p:sp>
        <p:nvSpPr>
          <p:cNvPr id="57" name="Google Shape;57;p2"/>
          <p:cNvSpPr txBox="1">
            <a:spLocks noGrp="1"/>
          </p:cNvSpPr>
          <p:nvPr>
            <p:ph type="title" idx="4294967295"/>
          </p:nvPr>
        </p:nvSpPr>
        <p:spPr>
          <a:xfrm>
            <a:off x="3091865" y="1677969"/>
            <a:ext cx="7371762" cy="55947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8F3F2"/>
              </a:buClr>
              <a:buSzPts val="3200"/>
              <a:buFont typeface="Arial"/>
              <a:buNone/>
            </a:pPr>
            <a:r>
              <a:rPr lang="en-US" sz="3200" b="1">
                <a:solidFill>
                  <a:srgbClr val="F8F3F2"/>
                </a:solidFill>
                <a:latin typeface="Arial"/>
                <a:ea typeface="Arial"/>
                <a:cs typeface="Arial"/>
                <a:sym typeface="Arial"/>
              </a:rPr>
              <a:t>This lesson’s goal:</a:t>
            </a:r>
            <a:endParaRPr/>
          </a:p>
        </p:txBody>
      </p:sp>
      <p:sp>
        <p:nvSpPr>
          <p:cNvPr id="58" name="Google Shape;58;p2"/>
          <p:cNvSpPr txBox="1">
            <a:spLocks noGrp="1"/>
          </p:cNvSpPr>
          <p:nvPr>
            <p:ph type="body" idx="4294967295"/>
          </p:nvPr>
        </p:nvSpPr>
        <p:spPr>
          <a:xfrm>
            <a:off x="3091865" y="2525486"/>
            <a:ext cx="7371762" cy="3211706"/>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Decrease time spent in meetings by courageously choosing to decline, send a sub, or be on call for meetings that are not a good use of your time.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What are the specific obstacles we must overcome to consistently and appropriately </a:t>
            </a:r>
            <a:r>
              <a:rPr lang="en-US" sz="2400" b="1" i="0">
                <a:solidFill>
                  <a:schemeClr val="dk1"/>
                </a:solidFill>
                <a:latin typeface="Arial"/>
                <a:ea typeface="Arial"/>
                <a:cs typeface="Arial"/>
                <a:sym typeface="Arial"/>
              </a:rPr>
              <a:t>decline</a:t>
            </a:r>
            <a:r>
              <a:rPr lang="en-US" sz="2400" i="0">
                <a:solidFill>
                  <a:schemeClr val="dk1"/>
                </a:solidFill>
                <a:latin typeface="Arial"/>
                <a:ea typeface="Arial"/>
                <a:cs typeface="Arial"/>
                <a:sym typeface="Arial"/>
              </a:rPr>
              <a:t> SBH meetings?</a:t>
            </a:r>
            <a:endParaRPr/>
          </a:p>
        </p:txBody>
      </p:sp>
      <p:sp>
        <p:nvSpPr>
          <p:cNvPr id="65" name="Google Shape;65;p3"/>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66" name="Google Shape;66;p3"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67" name="Google Shape;67;p3"/>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8" name="Google Shape;68;p3"/>
          <p:cNvSpPr txBox="1"/>
          <p:nvPr/>
        </p:nvSpPr>
        <p:spPr>
          <a:xfrm>
            <a:off x="14827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69;p3"/>
          <p:cNvSpPr txBox="1"/>
          <p:nvPr/>
        </p:nvSpPr>
        <p:spPr>
          <a:xfrm>
            <a:off x="160212"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3"/>
          <p:cNvSpPr txBox="1"/>
          <p:nvPr/>
        </p:nvSpPr>
        <p:spPr>
          <a:xfrm>
            <a:off x="160971"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71;p3"/>
          <p:cNvSpPr txBox="1"/>
          <p:nvPr/>
        </p:nvSpPr>
        <p:spPr>
          <a:xfrm>
            <a:off x="160212"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72;p3"/>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73;p3"/>
          <p:cNvSpPr txBox="1"/>
          <p:nvPr/>
        </p:nvSpPr>
        <p:spPr>
          <a:xfrm>
            <a:off x="16021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74;p3"/>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75;p3"/>
          <p:cNvSpPr txBox="1"/>
          <p:nvPr/>
        </p:nvSpPr>
        <p:spPr>
          <a:xfrm>
            <a:off x="172152"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76;p3"/>
          <p:cNvSpPr/>
          <p:nvPr/>
        </p:nvSpPr>
        <p:spPr>
          <a:xfrm>
            <a:off x="284151"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76"/>
                                        </p:tgtEl>
                                        <p:attrNameLst>
                                          <p:attrName>ppt_y</p:attrName>
                                        </p:attrNameLst>
                                      </p:cBhvr>
                                      <p:tavLst>
                                        <p:tav tm="0">
                                          <p:val>
                                            <p:strVal val="#ppt_y"/>
                                          </p:val>
                                        </p:tav>
                                        <p:tav tm="100000">
                                          <p:val>
                                            <p:strVal val="#ppt_y+1"/>
                                          </p:val>
                                        </p:tav>
                                      </p:tavLst>
                                    </p:anim>
                                    <p:set>
                                      <p:cBhvr>
                                        <p:cTn id="7" dur="1" fill="hold">
                                          <p:stCondLst>
                                            <p:cond delay="5000"/>
                                          </p:stCondLst>
                                        </p:cTn>
                                        <p:tgtEl>
                                          <p:spTgt spid="76"/>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75"/>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74"/>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73"/>
                                        </p:tgtEl>
                                        <p:attrNameLst>
                                          <p:attrName>style.visibility</p:attrName>
                                        </p:attrNameLst>
                                      </p:cBhvr>
                                      <p:to>
                                        <p:strVal val="hidden"/>
                                      </p:to>
                                    </p:set>
                                  </p:childTnLst>
                                </p:cTn>
                              </p:par>
                              <p:par>
                                <p:cTn id="14" presetID="1" presetClass="exit" presetSubtype="0" fill="hold" nodeType="withEffect">
                                  <p:stCondLst>
                                    <p:cond delay="240400"/>
                                  </p:stCondLst>
                                  <p:childTnLst>
                                    <p:set>
                                      <p:cBhvr>
                                        <p:cTn id="15" dur="1" fill="hold">
                                          <p:stCondLst>
                                            <p:cond delay="1"/>
                                          </p:stCondLst>
                                        </p:cTn>
                                        <p:tgtEl>
                                          <p:spTgt spid="72"/>
                                        </p:tgtEl>
                                        <p:attrNameLst>
                                          <p:attrName>style.visibility</p:attrName>
                                        </p:attrNameLst>
                                      </p:cBhvr>
                                      <p:to>
                                        <p:strVal val="hidden"/>
                                      </p:to>
                                    </p:set>
                                  </p:childTnLst>
                                </p:cTn>
                              </p:par>
                              <p:par>
                                <p:cTn id="16" presetID="1" presetClass="exit" presetSubtype="0" fill="hold" nodeType="withEffect">
                                  <p:stCondLst>
                                    <p:cond delay="270000"/>
                                  </p:stCondLst>
                                  <p:childTnLst>
                                    <p:set>
                                      <p:cBhvr>
                                        <p:cTn id="17" dur="1" fill="hold">
                                          <p:stCondLst>
                                            <p:cond delay="1"/>
                                          </p:stCondLst>
                                        </p:cTn>
                                        <p:tgtEl>
                                          <p:spTgt spid="71"/>
                                        </p:tgtEl>
                                        <p:attrNameLst>
                                          <p:attrName>style.visibility</p:attrName>
                                        </p:attrNameLst>
                                      </p:cBhvr>
                                      <p:to>
                                        <p:strVal val="hidden"/>
                                      </p:to>
                                    </p:set>
                                  </p:childTnLst>
                                </p:cTn>
                              </p:par>
                              <p:par>
                                <p:cTn id="18" presetID="1" presetClass="exit" presetSubtype="0" fill="hold" nodeType="withEffect">
                                  <p:stCondLst>
                                    <p:cond delay="289600"/>
                                  </p:stCondLst>
                                  <p:childTnLst>
                                    <p:set>
                                      <p:cBhvr>
                                        <p:cTn id="19" dur="1" fill="hold">
                                          <p:stCondLst>
                                            <p:cond delay="1"/>
                                          </p:stCondLst>
                                        </p:cTn>
                                        <p:tgtEl>
                                          <p:spTgt spid="70"/>
                                        </p:tgtEl>
                                        <p:attrNameLst>
                                          <p:attrName>style.visibility</p:attrName>
                                        </p:attrNameLst>
                                      </p:cBhvr>
                                      <p:to>
                                        <p:strVal val="hidden"/>
                                      </p:to>
                                    </p:set>
                                  </p:childTnLst>
                                </p:cTn>
                              </p:par>
                              <p:par>
                                <p:cTn id="20" presetID="1" presetClass="exit" presetSubtype="0" fill="hold" nodeType="withEffect">
                                  <p:stCondLst>
                                    <p:cond delay="299300"/>
                                  </p:stCondLst>
                                  <p:childTnLst>
                                    <p:set>
                                      <p:cBhvr>
                                        <p:cTn id="21" dur="1" fill="hold">
                                          <p:stCondLst>
                                            <p:cond delay="1"/>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4"/>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How will we begin adopting the powerful option of being </a:t>
            </a:r>
            <a:r>
              <a:rPr lang="en-US" sz="2400" b="1" i="0">
                <a:solidFill>
                  <a:schemeClr val="dk1"/>
                </a:solidFill>
                <a:latin typeface="Arial"/>
                <a:ea typeface="Arial"/>
                <a:cs typeface="Arial"/>
                <a:sym typeface="Arial"/>
              </a:rPr>
              <a:t>on call</a:t>
            </a:r>
            <a:r>
              <a:rPr lang="en-US" sz="2400" i="0">
                <a:solidFill>
                  <a:schemeClr val="dk1"/>
                </a:solidFill>
                <a:latin typeface="Arial"/>
                <a:ea typeface="Arial"/>
                <a:cs typeface="Arial"/>
                <a:sym typeface="Arial"/>
              </a:rPr>
              <a:t>?</a:t>
            </a:r>
            <a:endParaRPr/>
          </a:p>
        </p:txBody>
      </p:sp>
      <p:sp>
        <p:nvSpPr>
          <p:cNvPr id="83" name="Google Shape;83;p4"/>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84" name="Google Shape;84;p4"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85" name="Google Shape;85;p4"/>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6" name="Google Shape;86;p4"/>
          <p:cNvSpPr txBox="1"/>
          <p:nvPr/>
        </p:nvSpPr>
        <p:spPr>
          <a:xfrm>
            <a:off x="14827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7" name="Google Shape;87;p4"/>
          <p:cNvSpPr txBox="1"/>
          <p:nvPr/>
        </p:nvSpPr>
        <p:spPr>
          <a:xfrm>
            <a:off x="160212"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88;p4"/>
          <p:cNvSpPr txBox="1"/>
          <p:nvPr/>
        </p:nvSpPr>
        <p:spPr>
          <a:xfrm>
            <a:off x="160971"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9;p4"/>
          <p:cNvSpPr txBox="1"/>
          <p:nvPr/>
        </p:nvSpPr>
        <p:spPr>
          <a:xfrm>
            <a:off x="160212"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90;p4"/>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91;p4"/>
          <p:cNvSpPr txBox="1"/>
          <p:nvPr/>
        </p:nvSpPr>
        <p:spPr>
          <a:xfrm>
            <a:off x="16021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92;p4"/>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93;p4"/>
          <p:cNvSpPr txBox="1"/>
          <p:nvPr/>
        </p:nvSpPr>
        <p:spPr>
          <a:xfrm>
            <a:off x="172152"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94;p4"/>
          <p:cNvSpPr/>
          <p:nvPr/>
        </p:nvSpPr>
        <p:spPr>
          <a:xfrm>
            <a:off x="284151"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94"/>
                                        </p:tgtEl>
                                        <p:attrNameLst>
                                          <p:attrName>ppt_y</p:attrName>
                                        </p:attrNameLst>
                                      </p:cBhvr>
                                      <p:tavLst>
                                        <p:tav tm="0">
                                          <p:val>
                                            <p:strVal val="#ppt_y"/>
                                          </p:val>
                                        </p:tav>
                                        <p:tav tm="100000">
                                          <p:val>
                                            <p:strVal val="#ppt_y+1"/>
                                          </p:val>
                                        </p:tav>
                                      </p:tavLst>
                                    </p:anim>
                                    <p:set>
                                      <p:cBhvr>
                                        <p:cTn id="7" dur="1" fill="hold">
                                          <p:stCondLst>
                                            <p:cond delay="5000"/>
                                          </p:stCondLst>
                                        </p:cTn>
                                        <p:tgtEl>
                                          <p:spTgt spid="94"/>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93"/>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92"/>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91"/>
                                        </p:tgtEl>
                                        <p:attrNameLst>
                                          <p:attrName>style.visibility</p:attrName>
                                        </p:attrNameLst>
                                      </p:cBhvr>
                                      <p:to>
                                        <p:strVal val="hidden"/>
                                      </p:to>
                                    </p:set>
                                  </p:childTnLst>
                                </p:cTn>
                              </p:par>
                              <p:par>
                                <p:cTn id="14" presetID="1" presetClass="exit" presetSubtype="0" fill="hold" nodeType="withEffect">
                                  <p:stCondLst>
                                    <p:cond delay="240400"/>
                                  </p:stCondLst>
                                  <p:childTnLst>
                                    <p:set>
                                      <p:cBhvr>
                                        <p:cTn id="15" dur="1" fill="hold">
                                          <p:stCondLst>
                                            <p:cond delay="1"/>
                                          </p:stCondLst>
                                        </p:cTn>
                                        <p:tgtEl>
                                          <p:spTgt spid="90"/>
                                        </p:tgtEl>
                                        <p:attrNameLst>
                                          <p:attrName>style.visibility</p:attrName>
                                        </p:attrNameLst>
                                      </p:cBhvr>
                                      <p:to>
                                        <p:strVal val="hidden"/>
                                      </p:to>
                                    </p:set>
                                  </p:childTnLst>
                                </p:cTn>
                              </p:par>
                              <p:par>
                                <p:cTn id="16" presetID="1" presetClass="exit" presetSubtype="0" fill="hold" nodeType="withEffect">
                                  <p:stCondLst>
                                    <p:cond delay="270000"/>
                                  </p:stCondLst>
                                  <p:childTnLst>
                                    <p:set>
                                      <p:cBhvr>
                                        <p:cTn id="17" dur="1" fill="hold">
                                          <p:stCondLst>
                                            <p:cond delay="1"/>
                                          </p:stCondLst>
                                        </p:cTn>
                                        <p:tgtEl>
                                          <p:spTgt spid="89"/>
                                        </p:tgtEl>
                                        <p:attrNameLst>
                                          <p:attrName>style.visibility</p:attrName>
                                        </p:attrNameLst>
                                      </p:cBhvr>
                                      <p:to>
                                        <p:strVal val="hidden"/>
                                      </p:to>
                                    </p:set>
                                  </p:childTnLst>
                                </p:cTn>
                              </p:par>
                              <p:par>
                                <p:cTn id="18" presetID="1" presetClass="exit" presetSubtype="0" fill="hold" nodeType="withEffect">
                                  <p:stCondLst>
                                    <p:cond delay="289600"/>
                                  </p:stCondLst>
                                  <p:childTnLst>
                                    <p:set>
                                      <p:cBhvr>
                                        <p:cTn id="19" dur="1" fill="hold">
                                          <p:stCondLst>
                                            <p:cond delay="1"/>
                                          </p:stCondLst>
                                        </p:cTn>
                                        <p:tgtEl>
                                          <p:spTgt spid="88"/>
                                        </p:tgtEl>
                                        <p:attrNameLst>
                                          <p:attrName>style.visibility</p:attrName>
                                        </p:attrNameLst>
                                      </p:cBhvr>
                                      <p:to>
                                        <p:strVal val="hidden"/>
                                      </p:to>
                                    </p:set>
                                  </p:childTnLst>
                                </p:cTn>
                              </p:par>
                              <p:par>
                                <p:cTn id="20" presetID="1" presetClass="exit" presetSubtype="0" fill="hold" nodeType="withEffect">
                                  <p:stCondLst>
                                    <p:cond delay="299300"/>
                                  </p:stCondLst>
                                  <p:childTnLst>
                                    <p:set>
                                      <p:cBhvr>
                                        <p:cTn id="21" dur="1" fill="hold">
                                          <p:stCondLst>
                                            <p:cond delay="1"/>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5"/>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dirty="0">
                <a:solidFill>
                  <a:schemeClr val="dk1"/>
                </a:solidFill>
                <a:latin typeface="Arial"/>
                <a:ea typeface="Arial"/>
                <a:cs typeface="Arial"/>
                <a:sym typeface="Arial"/>
              </a:rPr>
              <a:t>What is one thing our leaders could do to help us with each of the following?</a:t>
            </a:r>
            <a:endParaRPr dirty="0"/>
          </a:p>
          <a:p>
            <a:pPr marL="342900" lvl="0" indent="-342900" algn="l" rtl="0">
              <a:lnSpc>
                <a:spcPct val="150000"/>
              </a:lnSpc>
              <a:spcBef>
                <a:spcPts val="1200"/>
              </a:spcBef>
              <a:spcAft>
                <a:spcPts val="0"/>
              </a:spcAft>
              <a:buClr>
                <a:schemeClr val="dk1"/>
              </a:buClr>
              <a:buSzPts val="2400"/>
              <a:buFont typeface="Arial"/>
              <a:buChar char="•"/>
            </a:pPr>
            <a:r>
              <a:rPr lang="en-US" sz="2400" i="0" dirty="0">
                <a:solidFill>
                  <a:schemeClr val="dk1"/>
                </a:solidFill>
                <a:latin typeface="Arial"/>
                <a:ea typeface="Arial"/>
                <a:cs typeface="Arial"/>
                <a:sym typeface="Arial"/>
              </a:rPr>
              <a:t>Declining meetings</a:t>
            </a:r>
            <a:endParaRPr dirty="0"/>
          </a:p>
          <a:p>
            <a:pPr marL="342900" lvl="0" indent="-342900" algn="l" rtl="0">
              <a:lnSpc>
                <a:spcPct val="150000"/>
              </a:lnSpc>
              <a:spcBef>
                <a:spcPts val="1200"/>
              </a:spcBef>
              <a:spcAft>
                <a:spcPts val="0"/>
              </a:spcAft>
              <a:buClr>
                <a:schemeClr val="dk1"/>
              </a:buClr>
              <a:buSzPts val="2400"/>
              <a:buFont typeface="Arial"/>
              <a:buChar char="•"/>
            </a:pPr>
            <a:r>
              <a:rPr lang="en-US" sz="2400" i="0" dirty="0">
                <a:solidFill>
                  <a:schemeClr val="dk1"/>
                </a:solidFill>
                <a:latin typeface="Arial"/>
                <a:ea typeface="Arial"/>
                <a:cs typeface="Arial"/>
                <a:sym typeface="Arial"/>
              </a:rPr>
              <a:t>Being on call for meetings</a:t>
            </a:r>
            <a:endParaRPr dirty="0"/>
          </a:p>
        </p:txBody>
      </p:sp>
      <p:sp>
        <p:nvSpPr>
          <p:cNvPr id="101" name="Google Shape;101;p5"/>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02" name="Google Shape;102;p5"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03" name="Google Shape;103;p5"/>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4" name="Google Shape;104;p5"/>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 name="Google Shape;105;p5"/>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106;p5"/>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107;p5"/>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108;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109;p5"/>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110;p5"/>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10"/>
                                        </p:tgtEl>
                                        <p:attrNameLst>
                                          <p:attrName>ppt_y</p:attrName>
                                        </p:attrNameLst>
                                      </p:cBhvr>
                                      <p:tavLst>
                                        <p:tav tm="0">
                                          <p:val>
                                            <p:strVal val="#ppt_y"/>
                                          </p:val>
                                        </p:tav>
                                        <p:tav tm="100000">
                                          <p:val>
                                            <p:strVal val="#ppt_y+1"/>
                                          </p:val>
                                        </p:tav>
                                      </p:tavLst>
                                    </p:anim>
                                    <p:set>
                                      <p:cBhvr>
                                        <p:cTn id="7" dur="1" fill="hold">
                                          <p:stCondLst>
                                            <p:cond delay="5000"/>
                                          </p:stCondLst>
                                        </p:cTn>
                                        <p:tgtEl>
                                          <p:spTgt spid="110"/>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109"/>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08"/>
                                        </p:tgtEl>
                                        <p:attrNameLst>
                                          <p:attrName>style.visibility</p:attrName>
                                        </p:attrNameLst>
                                      </p:cBhvr>
                                      <p:to>
                                        <p:strVal val="hidden"/>
                                      </p:to>
                                    </p:set>
                                  </p:childTnLst>
                                </p:cTn>
                              </p:par>
                              <p:par>
                                <p:cTn id="12" presetID="1" presetClass="exit" presetSubtype="0" fill="hold" nodeType="withEffect">
                                  <p:stCondLst>
                                    <p:cond delay="150800"/>
                                  </p:stCondLst>
                                  <p:childTnLst>
                                    <p:set>
                                      <p:cBhvr>
                                        <p:cTn id="13" dur="1" fill="hold">
                                          <p:stCondLst>
                                            <p:cond delay="1"/>
                                          </p:stCondLst>
                                        </p:cTn>
                                        <p:tgtEl>
                                          <p:spTgt spid="107"/>
                                        </p:tgtEl>
                                        <p:attrNameLst>
                                          <p:attrName>style.visibility</p:attrName>
                                        </p:attrNameLst>
                                      </p:cBhvr>
                                      <p:to>
                                        <p:strVal val="hidden"/>
                                      </p:to>
                                    </p:set>
                                  </p:childTnLst>
                                </p:cTn>
                              </p:par>
                              <p:par>
                                <p:cTn id="14" presetID="1" presetClass="exit" presetSubtype="0" fill="hold" nodeType="withEffect">
                                  <p:stCondLst>
                                    <p:cond delay="170000"/>
                                  </p:stCondLst>
                                  <p:childTnLst>
                                    <p:set>
                                      <p:cBhvr>
                                        <p:cTn id="15" dur="1" fill="hold">
                                          <p:stCondLst>
                                            <p:cond delay="1"/>
                                          </p:stCondLst>
                                        </p:cTn>
                                        <p:tgtEl>
                                          <p:spTgt spid="106"/>
                                        </p:tgtEl>
                                        <p:attrNameLst>
                                          <p:attrName>style.visibility</p:attrName>
                                        </p:attrNameLst>
                                      </p:cBhvr>
                                      <p:to>
                                        <p:strVal val="hidden"/>
                                      </p:to>
                                    </p:set>
                                  </p:childTnLst>
                                </p:cTn>
                              </p:par>
                              <p:par>
                                <p:cTn id="16" presetID="1" presetClass="exit" presetSubtype="0" fill="hold" nodeType="withEffect">
                                  <p:stCondLst>
                                    <p:cond delay="178800"/>
                                  </p:stCondLst>
                                  <p:childTnLst>
                                    <p:set>
                                      <p:cBhvr>
                                        <p:cTn id="17" dur="1" fill="hold">
                                          <p:stCondLst>
                                            <p:cond delay="1"/>
                                          </p:stCondLst>
                                        </p:cTn>
                                        <p:tgtEl>
                                          <p:spTgt spid="10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944824"/>
        </a:solidFill>
        <a:effectLst/>
      </p:bgPr>
    </p:bg>
    <p:spTree>
      <p:nvGrpSpPr>
        <p:cNvPr id="1" name="Shape 44"/>
        <p:cNvGrpSpPr/>
        <p:nvPr/>
      </p:nvGrpSpPr>
      <p:grpSpPr>
        <a:xfrm>
          <a:off x="0" y="0"/>
          <a:ext cx="0" cy="0"/>
          <a:chOff x="0" y="0"/>
          <a:chExt cx="0" cy="0"/>
        </a:xfrm>
      </p:grpSpPr>
      <p:sp>
        <p:nvSpPr>
          <p:cNvPr id="45" name="Google Shape;45;p1"/>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FFFFFF"/>
                </a:solidFill>
                <a:effectLst/>
                <a:uLnTx/>
                <a:uFillTx/>
                <a:latin typeface="Arial"/>
                <a:ea typeface="Arial"/>
                <a:cs typeface="Arial"/>
                <a:sym typeface="Arial"/>
              </a:rPr>
              <a:t>LESSON </a:t>
            </a:r>
            <a:r>
              <a:rPr kumimoji="0" lang="en-US" sz="2800" b="1" i="0" u="none" strike="noStrike" kern="0" cap="none" spc="0" normalizeH="0" baseline="0" noProof="0">
                <a:ln>
                  <a:noFill/>
                </a:ln>
                <a:solidFill>
                  <a:srgbClr val="FFFFFF"/>
                </a:solidFill>
                <a:effectLst/>
                <a:uLnTx/>
                <a:uFillTx/>
                <a:latin typeface="Arial"/>
                <a:cs typeface="Arial"/>
                <a:sym typeface="Arial"/>
              </a:rPr>
              <a:t>8</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 name="Google Shape;46;p1"/>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MEETINGS:</a:t>
            </a:r>
            <a:br>
              <a:rPr kumimoji="0" lang="en-US" sz="5400" b="0" i="0" u="none" strike="noStrike" kern="0" cap="none" spc="0" normalizeH="0" baseline="0" noProof="0">
                <a:ln>
                  <a:noFill/>
                </a:ln>
                <a:solidFill>
                  <a:srgbClr val="FFFFFF"/>
                </a:solidFill>
                <a:effectLst/>
                <a:uLnTx/>
                <a:uFillTx/>
                <a:latin typeface="Arial"/>
                <a:ea typeface="Arial"/>
                <a:cs typeface="Arial"/>
                <a:sym typeface="Arial"/>
              </a:rPr>
            </a:b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OUR MOTIVES</a:t>
            </a:r>
            <a:endParaRPr kumimoji="0" sz="5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7" name="Google Shape;47;p1"/>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8" name="Google Shape;48;p1"/>
          <p:cNvGrpSpPr/>
          <p:nvPr/>
        </p:nvGrpSpPr>
        <p:grpSpPr>
          <a:xfrm>
            <a:off x="1830266" y="460736"/>
            <a:ext cx="5686669" cy="1202212"/>
            <a:chOff x="3111501" y="486136"/>
            <a:chExt cx="5686669" cy="1202212"/>
          </a:xfrm>
        </p:grpSpPr>
        <p:sp>
          <p:nvSpPr>
            <p:cNvPr id="49" name="Google Shape;49;p1"/>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400" b="1" i="0" u="none" strike="noStrike" kern="0" cap="none" spc="0" normalizeH="0" baseline="0" noProof="0">
                  <a:ln>
                    <a:noFill/>
                  </a:ln>
                  <a:solidFill>
                    <a:srgbClr val="C8845E"/>
                  </a:solidFill>
                  <a:effectLst/>
                  <a:uLnTx/>
                  <a:uFillTx/>
                  <a:latin typeface="Arial"/>
                  <a:ea typeface="Arial"/>
                  <a:cs typeface="Arial"/>
                  <a:sym typeface="Arial"/>
                </a:rPr>
                <a:t>ACCOUNTABILITY HUDDLE</a:t>
              </a:r>
              <a:endParaRPr kumimoji="0" sz="2400" b="1" i="0" u="none" strike="noStrike" kern="0" cap="none" spc="0" normalizeH="0" baseline="0" noProof="0">
                <a:ln>
                  <a:noFill/>
                </a:ln>
                <a:solidFill>
                  <a:srgbClr val="C8845E"/>
                </a:solidFill>
                <a:effectLst/>
                <a:uLnTx/>
                <a:uFillTx/>
                <a:latin typeface="Arial"/>
                <a:ea typeface="Arial"/>
                <a:cs typeface="Arial"/>
                <a:sym typeface="Arial"/>
              </a:endParaRPr>
            </a:p>
          </p:txBody>
        </p:sp>
        <p:pic>
          <p:nvPicPr>
            <p:cNvPr id="50" name="Google Shape;50;p1"/>
            <p:cNvPicPr preferRelativeResize="0"/>
            <p:nvPr/>
          </p:nvPicPr>
          <p:blipFill rotWithShape="1">
            <a:blip r:embed="rId3">
              <a:alphaModFix/>
            </a:blip>
            <a:srcRect l="24249" r="23108"/>
            <a:stretch/>
          </p:blipFill>
          <p:spPr>
            <a:xfrm>
              <a:off x="3111501" y="486136"/>
              <a:ext cx="1168400" cy="1202212"/>
            </a:xfrm>
            <a:prstGeom prst="rect">
              <a:avLst/>
            </a:prstGeom>
            <a:noFill/>
            <a:ln>
              <a:noFill/>
            </a:ln>
          </p:spPr>
        </p:pic>
      </p:grpSp>
      <p:sp>
        <p:nvSpPr>
          <p:cNvPr id="51" name="Google Shape;51;p1"/>
          <p:cNvSpPr txBox="1"/>
          <p:nvPr/>
        </p:nvSpPr>
        <p:spPr>
          <a:xfrm>
            <a:off x="10027357" y="6305006"/>
            <a:ext cx="127145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 Juliet Funt Group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
        <p:cNvGrpSpPr/>
        <p:nvPr/>
      </p:nvGrpSpPr>
      <p:grpSpPr>
        <a:xfrm>
          <a:off x="0" y="0"/>
          <a:ext cx="0" cy="0"/>
          <a:chOff x="0" y="0"/>
          <a:chExt cx="0" cy="0"/>
        </a:xfrm>
      </p:grpSpPr>
      <p:sp>
        <p:nvSpPr>
          <p:cNvPr id="57" name="Google Shape;57;p2"/>
          <p:cNvSpPr txBox="1">
            <a:spLocks noGrp="1"/>
          </p:cNvSpPr>
          <p:nvPr>
            <p:ph type="title" idx="4294967295"/>
          </p:nvPr>
        </p:nvSpPr>
        <p:spPr>
          <a:xfrm>
            <a:off x="3091865" y="1677969"/>
            <a:ext cx="7371762" cy="55947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8F3F2"/>
              </a:buClr>
              <a:buSzPts val="2800"/>
              <a:buFont typeface="Arial"/>
              <a:buNone/>
            </a:pPr>
            <a:r>
              <a:rPr lang="en-US" sz="2800" b="1">
                <a:solidFill>
                  <a:srgbClr val="F8F3F2"/>
                </a:solidFill>
                <a:latin typeface="Arial"/>
                <a:ea typeface="Arial"/>
                <a:cs typeface="Arial"/>
                <a:sym typeface="Arial"/>
              </a:rPr>
              <a:t>This lesson’s goal:</a:t>
            </a:r>
            <a:endParaRPr/>
          </a:p>
        </p:txBody>
      </p:sp>
      <p:sp>
        <p:nvSpPr>
          <p:cNvPr id="58" name="Google Shape;58;p2"/>
          <p:cNvSpPr txBox="1">
            <a:spLocks noGrp="1"/>
          </p:cNvSpPr>
          <p:nvPr>
            <p:ph type="body" idx="4294967295"/>
          </p:nvPr>
        </p:nvSpPr>
        <p:spPr>
          <a:xfrm>
            <a:off x="3091865" y="2525486"/>
            <a:ext cx="7371762" cy="3211706"/>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Identify, question, and overcome the motives, beliefs, and stories that are barriers to meeting reduction.</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What are the motives, beliefs, or stories that keep us attending SBH meetings or over-inviting when we organize meetings?</a:t>
            </a:r>
            <a:endParaRPr/>
          </a:p>
        </p:txBody>
      </p:sp>
      <p:sp>
        <p:nvSpPr>
          <p:cNvPr id="65" name="Google Shape;65;p3"/>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66" name="Google Shape;66;p3"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67" name="Google Shape;67;p3"/>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8" name="Google Shape;68;p3"/>
          <p:cNvSpPr txBox="1"/>
          <p:nvPr/>
        </p:nvSpPr>
        <p:spPr>
          <a:xfrm>
            <a:off x="14827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69;p3"/>
          <p:cNvSpPr txBox="1"/>
          <p:nvPr/>
        </p:nvSpPr>
        <p:spPr>
          <a:xfrm>
            <a:off x="160212"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3"/>
          <p:cNvSpPr txBox="1"/>
          <p:nvPr/>
        </p:nvSpPr>
        <p:spPr>
          <a:xfrm>
            <a:off x="160971"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71;p3"/>
          <p:cNvSpPr txBox="1"/>
          <p:nvPr/>
        </p:nvSpPr>
        <p:spPr>
          <a:xfrm>
            <a:off x="160212"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72;p3"/>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73;p3"/>
          <p:cNvSpPr txBox="1"/>
          <p:nvPr/>
        </p:nvSpPr>
        <p:spPr>
          <a:xfrm>
            <a:off x="16021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74;p3"/>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75;p3"/>
          <p:cNvSpPr txBox="1"/>
          <p:nvPr/>
        </p:nvSpPr>
        <p:spPr>
          <a:xfrm>
            <a:off x="172152"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76;p3"/>
          <p:cNvSpPr/>
          <p:nvPr/>
        </p:nvSpPr>
        <p:spPr>
          <a:xfrm>
            <a:off x="284151"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76"/>
                                        </p:tgtEl>
                                        <p:attrNameLst>
                                          <p:attrName>ppt_y</p:attrName>
                                        </p:attrNameLst>
                                      </p:cBhvr>
                                      <p:tavLst>
                                        <p:tav tm="0">
                                          <p:val>
                                            <p:strVal val="#ppt_y"/>
                                          </p:val>
                                        </p:tav>
                                        <p:tav tm="100000">
                                          <p:val>
                                            <p:strVal val="#ppt_y+1"/>
                                          </p:val>
                                        </p:tav>
                                      </p:tavLst>
                                    </p:anim>
                                    <p:set>
                                      <p:cBhvr>
                                        <p:cTn id="7" dur="1" fill="hold">
                                          <p:stCondLst>
                                            <p:cond delay="5000"/>
                                          </p:stCondLst>
                                        </p:cTn>
                                        <p:tgtEl>
                                          <p:spTgt spid="76"/>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75"/>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74"/>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73"/>
                                        </p:tgtEl>
                                        <p:attrNameLst>
                                          <p:attrName>style.visibility</p:attrName>
                                        </p:attrNameLst>
                                      </p:cBhvr>
                                      <p:to>
                                        <p:strVal val="hidden"/>
                                      </p:to>
                                    </p:set>
                                  </p:childTnLst>
                                </p:cTn>
                              </p:par>
                              <p:par>
                                <p:cTn id="14" presetID="1" presetClass="exit" presetSubtype="0" fill="hold" nodeType="withEffect">
                                  <p:stCondLst>
                                    <p:cond delay="240400"/>
                                  </p:stCondLst>
                                  <p:childTnLst>
                                    <p:set>
                                      <p:cBhvr>
                                        <p:cTn id="15" dur="1" fill="hold">
                                          <p:stCondLst>
                                            <p:cond delay="1"/>
                                          </p:stCondLst>
                                        </p:cTn>
                                        <p:tgtEl>
                                          <p:spTgt spid="72"/>
                                        </p:tgtEl>
                                        <p:attrNameLst>
                                          <p:attrName>style.visibility</p:attrName>
                                        </p:attrNameLst>
                                      </p:cBhvr>
                                      <p:to>
                                        <p:strVal val="hidden"/>
                                      </p:to>
                                    </p:set>
                                  </p:childTnLst>
                                </p:cTn>
                              </p:par>
                              <p:par>
                                <p:cTn id="16" presetID="1" presetClass="exit" presetSubtype="0" fill="hold" nodeType="withEffect">
                                  <p:stCondLst>
                                    <p:cond delay="270000"/>
                                  </p:stCondLst>
                                  <p:childTnLst>
                                    <p:set>
                                      <p:cBhvr>
                                        <p:cTn id="17" dur="1" fill="hold">
                                          <p:stCondLst>
                                            <p:cond delay="1"/>
                                          </p:stCondLst>
                                        </p:cTn>
                                        <p:tgtEl>
                                          <p:spTgt spid="71"/>
                                        </p:tgtEl>
                                        <p:attrNameLst>
                                          <p:attrName>style.visibility</p:attrName>
                                        </p:attrNameLst>
                                      </p:cBhvr>
                                      <p:to>
                                        <p:strVal val="hidden"/>
                                      </p:to>
                                    </p:set>
                                  </p:childTnLst>
                                </p:cTn>
                              </p:par>
                              <p:par>
                                <p:cTn id="18" presetID="1" presetClass="exit" presetSubtype="0" fill="hold" nodeType="withEffect">
                                  <p:stCondLst>
                                    <p:cond delay="289600"/>
                                  </p:stCondLst>
                                  <p:childTnLst>
                                    <p:set>
                                      <p:cBhvr>
                                        <p:cTn id="19" dur="1" fill="hold">
                                          <p:stCondLst>
                                            <p:cond delay="1"/>
                                          </p:stCondLst>
                                        </p:cTn>
                                        <p:tgtEl>
                                          <p:spTgt spid="70"/>
                                        </p:tgtEl>
                                        <p:attrNameLst>
                                          <p:attrName>style.visibility</p:attrName>
                                        </p:attrNameLst>
                                      </p:cBhvr>
                                      <p:to>
                                        <p:strVal val="hidden"/>
                                      </p:to>
                                    </p:set>
                                  </p:childTnLst>
                                </p:cTn>
                              </p:par>
                              <p:par>
                                <p:cTn id="20" presetID="1" presetClass="exit" presetSubtype="0" fill="hold" nodeType="withEffect">
                                  <p:stCondLst>
                                    <p:cond delay="299300"/>
                                  </p:stCondLst>
                                  <p:childTnLst>
                                    <p:set>
                                      <p:cBhvr>
                                        <p:cTn id="21" dur="1" fill="hold">
                                          <p:stCondLst>
                                            <p:cond delay="1"/>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4"/>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Discuss specific actions group members can take to overcome these thought patterns, and what the group can do to support each other in those efforts.</a:t>
            </a:r>
            <a:endParaRPr/>
          </a:p>
        </p:txBody>
      </p:sp>
      <p:sp>
        <p:nvSpPr>
          <p:cNvPr id="83" name="Google Shape;83;p4"/>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84" name="Google Shape;84;p4"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85" name="Google Shape;85;p4"/>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6" name="Google Shape;86;p4"/>
          <p:cNvSpPr txBox="1"/>
          <p:nvPr/>
        </p:nvSpPr>
        <p:spPr>
          <a:xfrm>
            <a:off x="15608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7" name="Google Shape;87;p4"/>
          <p:cNvSpPr txBox="1"/>
          <p:nvPr/>
        </p:nvSpPr>
        <p:spPr>
          <a:xfrm>
            <a:off x="168027"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88;p4"/>
          <p:cNvSpPr txBox="1"/>
          <p:nvPr/>
        </p:nvSpPr>
        <p:spPr>
          <a:xfrm>
            <a:off x="168786"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9;p4"/>
          <p:cNvSpPr txBox="1"/>
          <p:nvPr/>
        </p:nvSpPr>
        <p:spPr>
          <a:xfrm>
            <a:off x="168027"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90;p4"/>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91;p4"/>
          <p:cNvSpPr txBox="1"/>
          <p:nvPr/>
        </p:nvSpPr>
        <p:spPr>
          <a:xfrm>
            <a:off x="16802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92;p4"/>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93;p4"/>
          <p:cNvSpPr txBox="1"/>
          <p:nvPr/>
        </p:nvSpPr>
        <p:spPr>
          <a:xfrm>
            <a:off x="179967"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94;p4"/>
          <p:cNvSpPr txBox="1"/>
          <p:nvPr/>
        </p:nvSpPr>
        <p:spPr>
          <a:xfrm>
            <a:off x="179967" y="214235"/>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95;p4"/>
          <p:cNvSpPr/>
          <p:nvPr/>
        </p:nvSpPr>
        <p:spPr>
          <a:xfrm>
            <a:off x="291966"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95"/>
                                        </p:tgtEl>
                                        <p:attrNameLst>
                                          <p:attrName>ppt_y</p:attrName>
                                        </p:attrNameLst>
                                      </p:cBhvr>
                                      <p:tavLst>
                                        <p:tav tm="0">
                                          <p:val>
                                            <p:strVal val="#ppt_y"/>
                                          </p:val>
                                        </p:tav>
                                        <p:tav tm="100000">
                                          <p:val>
                                            <p:strVal val="#ppt_y+1"/>
                                          </p:val>
                                        </p:tav>
                                      </p:tavLst>
                                    </p:anim>
                                    <p:set>
                                      <p:cBhvr>
                                        <p:cTn id="7" dur="1" fill="hold">
                                          <p:stCondLst>
                                            <p:cond delay="5000"/>
                                          </p:stCondLst>
                                        </p:cTn>
                                        <p:tgtEl>
                                          <p:spTgt spid="95"/>
                                        </p:tgtEl>
                                        <p:attrNameLst>
                                          <p:attrName>style.visibility</p:attrName>
                                        </p:attrNameLst>
                                      </p:cBhvr>
                                      <p:to>
                                        <p:strVal val="hidden"/>
                                      </p:to>
                                    </p:set>
                                  </p:childTnLst>
                                </p:cTn>
                              </p:par>
                              <p:par>
                                <p:cTn id="8" presetID="1" presetClass="exit" presetSubtype="0" fill="hold" nodeType="withEffect">
                                  <p:stCondLst>
                                    <p:cond delay="59900"/>
                                  </p:stCondLst>
                                  <p:childTnLst>
                                    <p:set>
                                      <p:cBhvr>
                                        <p:cTn id="9" dur="1" fill="hold">
                                          <p:stCondLst>
                                            <p:cond delay="1"/>
                                          </p:stCondLst>
                                        </p:cTn>
                                        <p:tgtEl>
                                          <p:spTgt spid="94"/>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93"/>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92"/>
                                        </p:tgtEl>
                                        <p:attrNameLst>
                                          <p:attrName>style.visibility</p:attrName>
                                        </p:attrNameLst>
                                      </p:cBhvr>
                                      <p:to>
                                        <p:strVal val="hidden"/>
                                      </p:to>
                                    </p:set>
                                  </p:childTnLst>
                                </p:cTn>
                              </p:par>
                              <p:par>
                                <p:cTn id="14" presetID="1" presetClass="exit" presetSubtype="0" fill="hold" nodeType="withEffect">
                                  <p:stCondLst>
                                    <p:cond delay="240500"/>
                                  </p:stCondLst>
                                  <p:childTnLst>
                                    <p:set>
                                      <p:cBhvr>
                                        <p:cTn id="15" dur="1" fill="hold">
                                          <p:stCondLst>
                                            <p:cond delay="1"/>
                                          </p:stCondLst>
                                        </p:cTn>
                                        <p:tgtEl>
                                          <p:spTgt spid="91"/>
                                        </p:tgtEl>
                                        <p:attrNameLst>
                                          <p:attrName>style.visibility</p:attrName>
                                        </p:attrNameLst>
                                      </p:cBhvr>
                                      <p:to>
                                        <p:strVal val="hidden"/>
                                      </p:to>
                                    </p:set>
                                  </p:childTnLst>
                                </p:cTn>
                              </p:par>
                              <p:par>
                                <p:cTn id="16" presetID="1" presetClass="exit" presetSubtype="0" fill="hold" nodeType="withEffect">
                                  <p:stCondLst>
                                    <p:cond delay="301000"/>
                                  </p:stCondLst>
                                  <p:childTnLst>
                                    <p:set>
                                      <p:cBhvr>
                                        <p:cTn id="17" dur="1" fill="hold">
                                          <p:stCondLst>
                                            <p:cond delay="1"/>
                                          </p:stCondLst>
                                        </p:cTn>
                                        <p:tgtEl>
                                          <p:spTgt spid="90"/>
                                        </p:tgtEl>
                                        <p:attrNameLst>
                                          <p:attrName>style.visibility</p:attrName>
                                        </p:attrNameLst>
                                      </p:cBhvr>
                                      <p:to>
                                        <p:strVal val="hidden"/>
                                      </p:to>
                                    </p:set>
                                  </p:childTnLst>
                                </p:cTn>
                              </p:par>
                              <p:par>
                                <p:cTn id="18" presetID="1" presetClass="exit" presetSubtype="0" fill="hold" nodeType="withEffect">
                                  <p:stCondLst>
                                    <p:cond delay="329400"/>
                                  </p:stCondLst>
                                  <p:childTnLst>
                                    <p:set>
                                      <p:cBhvr>
                                        <p:cTn id="19" dur="1" fill="hold">
                                          <p:stCondLst>
                                            <p:cond delay="1"/>
                                          </p:stCondLst>
                                        </p:cTn>
                                        <p:tgtEl>
                                          <p:spTgt spid="89"/>
                                        </p:tgtEl>
                                        <p:attrNameLst>
                                          <p:attrName>style.visibility</p:attrName>
                                        </p:attrNameLst>
                                      </p:cBhvr>
                                      <p:to>
                                        <p:strVal val="hidden"/>
                                      </p:to>
                                    </p:set>
                                  </p:childTnLst>
                                </p:cTn>
                              </p:par>
                              <p:par>
                                <p:cTn id="20" presetID="1" presetClass="exit" presetSubtype="0" fill="hold" nodeType="withEffect">
                                  <p:stCondLst>
                                    <p:cond delay="349500"/>
                                  </p:stCondLst>
                                  <p:childTnLst>
                                    <p:set>
                                      <p:cBhvr>
                                        <p:cTn id="21" dur="1" fill="hold">
                                          <p:stCondLst>
                                            <p:cond delay="1"/>
                                          </p:stCondLst>
                                        </p:cTn>
                                        <p:tgtEl>
                                          <p:spTgt spid="88"/>
                                        </p:tgtEl>
                                        <p:attrNameLst>
                                          <p:attrName>style.visibility</p:attrName>
                                        </p:attrNameLst>
                                      </p:cBhvr>
                                      <p:to>
                                        <p:strVal val="hidden"/>
                                      </p:to>
                                    </p:set>
                                  </p:childTnLst>
                                </p:cTn>
                              </p:par>
                              <p:par>
                                <p:cTn id="22" presetID="1" presetClass="exit" presetSubtype="0" fill="hold" nodeType="withEffect">
                                  <p:stCondLst>
                                    <p:cond delay="358800"/>
                                  </p:stCondLst>
                                  <p:childTnLst>
                                    <p:set>
                                      <p:cBhvr>
                                        <p:cTn id="23" dur="1" fill="hold">
                                          <p:stCondLst>
                                            <p:cond delay="1"/>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5"/>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dirty="0">
                <a:solidFill>
                  <a:schemeClr val="dk1"/>
                </a:solidFill>
                <a:latin typeface="Arial"/>
                <a:ea typeface="Arial"/>
                <a:cs typeface="Arial"/>
                <a:sym typeface="Arial"/>
              </a:rPr>
              <a:t>What do we want our leaders to do to help combat the motives, beliefs, and stories that we’ve </a:t>
            </a:r>
            <a:br>
              <a:rPr lang="en-US" sz="2400" i="0" dirty="0">
                <a:solidFill>
                  <a:schemeClr val="dk1"/>
                </a:solidFill>
                <a:latin typeface="Arial"/>
                <a:ea typeface="Arial"/>
                <a:cs typeface="Arial"/>
                <a:sym typeface="Arial"/>
              </a:rPr>
            </a:br>
            <a:r>
              <a:rPr lang="en-US" sz="2400" i="0" dirty="0">
                <a:solidFill>
                  <a:schemeClr val="dk1"/>
                </a:solidFill>
                <a:latin typeface="Arial"/>
                <a:ea typeface="Arial"/>
                <a:cs typeface="Arial"/>
                <a:sym typeface="Arial"/>
              </a:rPr>
              <a:t>been discussing?</a:t>
            </a:r>
            <a:endParaRPr dirty="0"/>
          </a:p>
        </p:txBody>
      </p:sp>
      <p:sp>
        <p:nvSpPr>
          <p:cNvPr id="102" name="Google Shape;102;p5"/>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03" name="Google Shape;103;p5"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04" name="Google Shape;104;p5"/>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5" name="Google Shape;105;p5"/>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106;p5"/>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107;p5"/>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108;p5"/>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109;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110;p5"/>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111;p5"/>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11"/>
                                        </p:tgtEl>
                                        <p:attrNameLst>
                                          <p:attrName>ppt_y</p:attrName>
                                        </p:attrNameLst>
                                      </p:cBhvr>
                                      <p:tavLst>
                                        <p:tav tm="0">
                                          <p:val>
                                            <p:strVal val="#ppt_y"/>
                                          </p:val>
                                        </p:tav>
                                        <p:tav tm="100000">
                                          <p:val>
                                            <p:strVal val="#ppt_y+1"/>
                                          </p:val>
                                        </p:tav>
                                      </p:tavLst>
                                    </p:anim>
                                    <p:set>
                                      <p:cBhvr>
                                        <p:cTn id="7" dur="1" fill="hold">
                                          <p:stCondLst>
                                            <p:cond delay="5000"/>
                                          </p:stCondLst>
                                        </p:cTn>
                                        <p:tgtEl>
                                          <p:spTgt spid="111"/>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110"/>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09"/>
                                        </p:tgtEl>
                                        <p:attrNameLst>
                                          <p:attrName>style.visibility</p:attrName>
                                        </p:attrNameLst>
                                      </p:cBhvr>
                                      <p:to>
                                        <p:strVal val="hidden"/>
                                      </p:to>
                                    </p:set>
                                  </p:childTnLst>
                                </p:cTn>
                              </p:par>
                              <p:par>
                                <p:cTn id="12" presetID="1" presetClass="exit" presetSubtype="0" fill="hold" nodeType="withEffect">
                                  <p:stCondLst>
                                    <p:cond delay="150800"/>
                                  </p:stCondLst>
                                  <p:childTnLst>
                                    <p:set>
                                      <p:cBhvr>
                                        <p:cTn id="13" dur="1" fill="hold">
                                          <p:stCondLst>
                                            <p:cond delay="1"/>
                                          </p:stCondLst>
                                        </p:cTn>
                                        <p:tgtEl>
                                          <p:spTgt spid="108"/>
                                        </p:tgtEl>
                                        <p:attrNameLst>
                                          <p:attrName>style.visibility</p:attrName>
                                        </p:attrNameLst>
                                      </p:cBhvr>
                                      <p:to>
                                        <p:strVal val="hidden"/>
                                      </p:to>
                                    </p:set>
                                  </p:childTnLst>
                                </p:cTn>
                              </p:par>
                              <p:par>
                                <p:cTn id="14" presetID="1" presetClass="exit" presetSubtype="0" fill="hold" nodeType="withEffect">
                                  <p:stCondLst>
                                    <p:cond delay="170000"/>
                                  </p:stCondLst>
                                  <p:childTnLst>
                                    <p:set>
                                      <p:cBhvr>
                                        <p:cTn id="15" dur="1" fill="hold">
                                          <p:stCondLst>
                                            <p:cond delay="1"/>
                                          </p:stCondLst>
                                        </p:cTn>
                                        <p:tgtEl>
                                          <p:spTgt spid="107"/>
                                        </p:tgtEl>
                                        <p:attrNameLst>
                                          <p:attrName>style.visibility</p:attrName>
                                        </p:attrNameLst>
                                      </p:cBhvr>
                                      <p:to>
                                        <p:strVal val="hidden"/>
                                      </p:to>
                                    </p:set>
                                  </p:childTnLst>
                                </p:cTn>
                              </p:par>
                              <p:par>
                                <p:cTn id="16" presetID="1" presetClass="exit" presetSubtype="0" fill="hold" nodeType="withEffect">
                                  <p:stCondLst>
                                    <p:cond delay="178800"/>
                                  </p:stCondLst>
                                  <p:childTnLst>
                                    <p:set>
                                      <p:cBhvr>
                                        <p:cTn id="17" dur="1" fill="hold">
                                          <p:stCondLst>
                                            <p:cond delay="1"/>
                                          </p:stCondLst>
                                        </p:cTn>
                                        <p:tgtEl>
                                          <p:spTgt spid="10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944824"/>
        </a:solidFill>
        <a:effectLst/>
      </p:bgPr>
    </p:bg>
    <p:spTree>
      <p:nvGrpSpPr>
        <p:cNvPr id="1" name="Shape 44"/>
        <p:cNvGrpSpPr/>
        <p:nvPr/>
      </p:nvGrpSpPr>
      <p:grpSpPr>
        <a:xfrm>
          <a:off x="0" y="0"/>
          <a:ext cx="0" cy="0"/>
          <a:chOff x="0" y="0"/>
          <a:chExt cx="0" cy="0"/>
        </a:xfrm>
      </p:grpSpPr>
      <p:sp>
        <p:nvSpPr>
          <p:cNvPr id="45" name="Google Shape;45;p1"/>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FFFFFF"/>
                </a:solidFill>
                <a:effectLst/>
                <a:uLnTx/>
                <a:uFillTx/>
                <a:latin typeface="Arial"/>
                <a:ea typeface="Arial"/>
                <a:cs typeface="Arial"/>
                <a:sym typeface="Arial"/>
              </a:rPr>
              <a:t>LESSON </a:t>
            </a:r>
            <a:r>
              <a:rPr kumimoji="0" lang="en-US" sz="2800" b="1" i="0" u="none" strike="noStrike" kern="0" cap="none" spc="0" normalizeH="0" baseline="0" noProof="0">
                <a:ln>
                  <a:noFill/>
                </a:ln>
                <a:solidFill>
                  <a:srgbClr val="FFFFFF"/>
                </a:solidFill>
                <a:effectLst/>
                <a:uLnTx/>
                <a:uFillTx/>
                <a:latin typeface="Arial"/>
                <a:cs typeface="Arial"/>
                <a:sym typeface="Arial"/>
              </a:rPr>
              <a:t>9</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 name="Google Shape;46;p1"/>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HALLUCINATED </a:t>
            </a:r>
            <a:br>
              <a:rPr kumimoji="0" lang="en-US" sz="5400" b="0" i="0" u="none" strike="noStrike" kern="0" cap="none" spc="0" normalizeH="0" baseline="0" noProof="0">
                <a:ln>
                  <a:noFill/>
                </a:ln>
                <a:solidFill>
                  <a:srgbClr val="FFFFFF"/>
                </a:solidFill>
                <a:effectLst/>
                <a:uLnTx/>
                <a:uFillTx/>
                <a:latin typeface="Arial"/>
                <a:ea typeface="Arial"/>
                <a:cs typeface="Arial"/>
                <a:sym typeface="Arial"/>
              </a:rPr>
            </a:b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URGENCY</a:t>
            </a:r>
            <a:endParaRPr kumimoji="0" sz="5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7" name="Google Shape;47;p1"/>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8" name="Google Shape;48;p1"/>
          <p:cNvGrpSpPr/>
          <p:nvPr/>
        </p:nvGrpSpPr>
        <p:grpSpPr>
          <a:xfrm>
            <a:off x="1830266" y="460736"/>
            <a:ext cx="5686669" cy="1202212"/>
            <a:chOff x="3111501" y="486136"/>
            <a:chExt cx="5686669" cy="1202212"/>
          </a:xfrm>
        </p:grpSpPr>
        <p:sp>
          <p:nvSpPr>
            <p:cNvPr id="49" name="Google Shape;49;p1"/>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400" b="1" i="0" u="none" strike="noStrike" kern="0" cap="none" spc="0" normalizeH="0" baseline="0" noProof="0">
                  <a:ln>
                    <a:noFill/>
                  </a:ln>
                  <a:solidFill>
                    <a:srgbClr val="C8845E"/>
                  </a:solidFill>
                  <a:effectLst/>
                  <a:uLnTx/>
                  <a:uFillTx/>
                  <a:latin typeface="Arial"/>
                  <a:ea typeface="Arial"/>
                  <a:cs typeface="Arial"/>
                  <a:sym typeface="Arial"/>
                </a:rPr>
                <a:t>ACCOUNTABILITY HUDDLE</a:t>
              </a:r>
              <a:endParaRPr kumimoji="0" sz="2400" b="1" i="0" u="none" strike="noStrike" kern="0" cap="none" spc="0" normalizeH="0" baseline="0" noProof="0">
                <a:ln>
                  <a:noFill/>
                </a:ln>
                <a:solidFill>
                  <a:srgbClr val="C8845E"/>
                </a:solidFill>
                <a:effectLst/>
                <a:uLnTx/>
                <a:uFillTx/>
                <a:latin typeface="Arial"/>
                <a:ea typeface="Arial"/>
                <a:cs typeface="Arial"/>
                <a:sym typeface="Arial"/>
              </a:endParaRPr>
            </a:p>
          </p:txBody>
        </p:sp>
        <p:pic>
          <p:nvPicPr>
            <p:cNvPr id="50" name="Google Shape;50;p1"/>
            <p:cNvPicPr preferRelativeResize="0"/>
            <p:nvPr/>
          </p:nvPicPr>
          <p:blipFill rotWithShape="1">
            <a:blip r:embed="rId3">
              <a:alphaModFix/>
            </a:blip>
            <a:srcRect l="24249" r="23108"/>
            <a:stretch/>
          </p:blipFill>
          <p:spPr>
            <a:xfrm>
              <a:off x="3111501" y="486136"/>
              <a:ext cx="1168400" cy="1202212"/>
            </a:xfrm>
            <a:prstGeom prst="rect">
              <a:avLst/>
            </a:prstGeom>
            <a:noFill/>
            <a:ln>
              <a:noFill/>
            </a:ln>
          </p:spPr>
        </p:pic>
      </p:grpSp>
      <p:sp>
        <p:nvSpPr>
          <p:cNvPr id="51" name="Google Shape;51;p1"/>
          <p:cNvSpPr txBox="1"/>
          <p:nvPr/>
        </p:nvSpPr>
        <p:spPr>
          <a:xfrm>
            <a:off x="10027357" y="6305006"/>
            <a:ext cx="127145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 Juliet Funt Group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
        <p:cNvGrpSpPr/>
        <p:nvPr/>
      </p:nvGrpSpPr>
      <p:grpSpPr>
        <a:xfrm>
          <a:off x="0" y="0"/>
          <a:ext cx="0" cy="0"/>
          <a:chOff x="0" y="0"/>
          <a:chExt cx="0" cy="0"/>
        </a:xfrm>
      </p:grpSpPr>
      <p:sp>
        <p:nvSpPr>
          <p:cNvPr id="57" name="Google Shape;57;p2"/>
          <p:cNvSpPr txBox="1">
            <a:spLocks noGrp="1"/>
          </p:cNvSpPr>
          <p:nvPr>
            <p:ph type="title" idx="4294967295"/>
          </p:nvPr>
        </p:nvSpPr>
        <p:spPr>
          <a:xfrm>
            <a:off x="3091865" y="1677969"/>
            <a:ext cx="7371762" cy="55947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8F3F2"/>
              </a:buClr>
              <a:buSzPts val="2800"/>
              <a:buFont typeface="Arial"/>
              <a:buNone/>
            </a:pPr>
            <a:r>
              <a:rPr lang="en-US" sz="2800" b="1">
                <a:solidFill>
                  <a:srgbClr val="F8F3F2"/>
                </a:solidFill>
                <a:latin typeface="Arial"/>
                <a:ea typeface="Arial"/>
                <a:cs typeface="Arial"/>
                <a:sym typeface="Arial"/>
              </a:rPr>
              <a:t>This lesson’s goal:</a:t>
            </a:r>
            <a:endParaRPr/>
          </a:p>
        </p:txBody>
      </p:sp>
      <p:sp>
        <p:nvSpPr>
          <p:cNvPr id="58" name="Google Shape;58;p2"/>
          <p:cNvSpPr txBox="1">
            <a:spLocks noGrp="1"/>
          </p:cNvSpPr>
          <p:nvPr>
            <p:ph type="body" idx="4294967295"/>
          </p:nvPr>
        </p:nvSpPr>
        <p:spPr>
          <a:xfrm>
            <a:off x="3091865" y="2525486"/>
            <a:ext cx="7371762" cy="3211706"/>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Begin using Yellow Lists consistently, for anything that is not tactically urgent.</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When we did the activity for this week, who did we make Yellow Lists for and how are we making them easy to use?</a:t>
            </a:r>
            <a:endParaRPr sz="2400">
              <a:solidFill>
                <a:srgbClr val="7F7F7F"/>
              </a:solidFill>
              <a:latin typeface="Arial"/>
              <a:ea typeface="Arial"/>
              <a:cs typeface="Arial"/>
              <a:sym typeface="Arial"/>
            </a:endParaRPr>
          </a:p>
        </p:txBody>
      </p:sp>
      <p:sp>
        <p:nvSpPr>
          <p:cNvPr id="65" name="Google Shape;65;p3"/>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a:solidFill>
                  <a:srgbClr val="B45527"/>
                </a:solidFill>
                <a:latin typeface="Arial"/>
                <a:ea typeface="Arial"/>
                <a:cs typeface="Arial"/>
                <a:sym typeface="Arial"/>
              </a:rPr>
              <a:t>LET’S</a:t>
            </a:r>
            <a:r>
              <a:rPr lang="en-US" sz="2800" b="1" i="0" u="none" strike="noStrike" cap="none">
                <a:solidFill>
                  <a:srgbClr val="944823"/>
                </a:solidFill>
                <a:latin typeface="Arial"/>
                <a:ea typeface="Arial"/>
                <a:cs typeface="Arial"/>
                <a:sym typeface="Arial"/>
              </a:rPr>
              <a:t> </a:t>
            </a:r>
            <a:r>
              <a:rPr lang="en-US" sz="2800" b="1" i="0" u="none" strike="noStrike" cap="none">
                <a:solidFill>
                  <a:srgbClr val="B45527"/>
                </a:solidFill>
                <a:latin typeface="Arial"/>
                <a:ea typeface="Arial"/>
                <a:cs typeface="Arial"/>
                <a:sym typeface="Arial"/>
              </a:rPr>
              <a:t>DISCUSS</a:t>
            </a:r>
            <a:endParaRPr sz="1800" b="0" i="0" u="none" strike="noStrike" cap="none">
              <a:solidFill>
                <a:srgbClr val="B45527"/>
              </a:solidFill>
              <a:latin typeface="Arial"/>
              <a:ea typeface="Arial"/>
              <a:cs typeface="Arial"/>
              <a:sym typeface="Arial"/>
            </a:endParaRPr>
          </a:p>
        </p:txBody>
      </p:sp>
      <p:pic>
        <p:nvPicPr>
          <p:cNvPr id="66" name="Google Shape;66;p3"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67" name="Google Shape;67;p3"/>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 name="Google Shape;68;p3"/>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Next!</a:t>
            </a:r>
            <a:endParaRPr/>
          </a:p>
        </p:txBody>
      </p:sp>
      <p:sp>
        <p:nvSpPr>
          <p:cNvPr id="69" name="Google Shape;69;p3"/>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10 seconds</a:t>
            </a:r>
            <a:endParaRPr/>
          </a:p>
        </p:txBody>
      </p:sp>
      <p:sp>
        <p:nvSpPr>
          <p:cNvPr id="70" name="Google Shape;70;p3"/>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30 seconds</a:t>
            </a:r>
            <a:endParaRPr/>
          </a:p>
        </p:txBody>
      </p:sp>
      <p:sp>
        <p:nvSpPr>
          <p:cNvPr id="71" name="Google Shape;71;p3"/>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60 seconds</a:t>
            </a:r>
            <a:endParaRPr/>
          </a:p>
        </p:txBody>
      </p:sp>
      <p:sp>
        <p:nvSpPr>
          <p:cNvPr id="72" name="Google Shape;72;p3"/>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2 Minutes</a:t>
            </a:r>
            <a:endParaRPr/>
          </a:p>
        </p:txBody>
      </p:sp>
      <p:sp>
        <p:nvSpPr>
          <p:cNvPr id="73" name="Google Shape;73;p3"/>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 Minutes</a:t>
            </a:r>
            <a:endParaRPr/>
          </a:p>
        </p:txBody>
      </p:sp>
      <p:sp>
        <p:nvSpPr>
          <p:cNvPr id="74" name="Google Shape;74;p3"/>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B45527"/>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74"/>
                                        </p:tgtEl>
                                        <p:attrNameLst>
                                          <p:attrName>ppt_y</p:attrName>
                                        </p:attrNameLst>
                                      </p:cBhvr>
                                      <p:tavLst>
                                        <p:tav tm="0">
                                          <p:val>
                                            <p:strVal val="#ppt_y"/>
                                          </p:val>
                                        </p:tav>
                                        <p:tav tm="100000">
                                          <p:val>
                                            <p:strVal val="#ppt_y+1"/>
                                          </p:val>
                                        </p:tav>
                                      </p:tavLst>
                                    </p:anim>
                                    <p:set>
                                      <p:cBhvr>
                                        <p:cTn id="7" dur="1" fill="hold">
                                          <p:stCondLst>
                                            <p:cond delay="5000"/>
                                          </p:stCondLst>
                                        </p:cTn>
                                        <p:tgtEl>
                                          <p:spTgt spid="74"/>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73"/>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72"/>
                                        </p:tgtEl>
                                        <p:attrNameLst>
                                          <p:attrName>style.visibility</p:attrName>
                                        </p:attrNameLst>
                                      </p:cBhvr>
                                      <p:to>
                                        <p:strVal val="hidden"/>
                                      </p:to>
                                    </p:set>
                                  </p:childTnLst>
                                </p:cTn>
                              </p:par>
                              <p:par>
                                <p:cTn id="12" presetID="1" presetClass="exit" presetSubtype="0" fill="hold" nodeType="withEffect">
                                  <p:stCondLst>
                                    <p:cond delay="150800"/>
                                  </p:stCondLst>
                                  <p:childTnLst>
                                    <p:set>
                                      <p:cBhvr>
                                        <p:cTn id="13" dur="1" fill="hold">
                                          <p:stCondLst>
                                            <p:cond delay="1"/>
                                          </p:stCondLst>
                                        </p:cTn>
                                        <p:tgtEl>
                                          <p:spTgt spid="71"/>
                                        </p:tgtEl>
                                        <p:attrNameLst>
                                          <p:attrName>style.visibility</p:attrName>
                                        </p:attrNameLst>
                                      </p:cBhvr>
                                      <p:to>
                                        <p:strVal val="hidden"/>
                                      </p:to>
                                    </p:set>
                                  </p:childTnLst>
                                </p:cTn>
                              </p:par>
                              <p:par>
                                <p:cTn id="14" presetID="1" presetClass="exit" presetSubtype="0" fill="hold" nodeType="withEffect">
                                  <p:stCondLst>
                                    <p:cond delay="170000"/>
                                  </p:stCondLst>
                                  <p:childTnLst>
                                    <p:set>
                                      <p:cBhvr>
                                        <p:cTn id="15" dur="1" fill="hold">
                                          <p:stCondLst>
                                            <p:cond delay="1"/>
                                          </p:stCondLst>
                                        </p:cTn>
                                        <p:tgtEl>
                                          <p:spTgt spid="70"/>
                                        </p:tgtEl>
                                        <p:attrNameLst>
                                          <p:attrName>style.visibility</p:attrName>
                                        </p:attrNameLst>
                                      </p:cBhvr>
                                      <p:to>
                                        <p:strVal val="hidden"/>
                                      </p:to>
                                    </p:set>
                                  </p:childTnLst>
                                </p:cTn>
                              </p:par>
                              <p:par>
                                <p:cTn id="16" presetID="1" presetClass="exit" presetSubtype="0" fill="hold" nodeType="withEffect">
                                  <p:stCondLst>
                                    <p:cond delay="178800"/>
                                  </p:stCondLst>
                                  <p:childTnLst>
                                    <p:set>
                                      <p:cBhvr>
                                        <p:cTn id="17" dur="1" fill="hold">
                                          <p:stCondLst>
                                            <p:cond delay="1"/>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4"/>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What makes it hard to change our habits and use the Yellow List instead of acting on impulses immediately? How can we all overcome these challenges?</a:t>
            </a:r>
            <a:endParaRPr/>
          </a:p>
        </p:txBody>
      </p:sp>
      <p:sp>
        <p:nvSpPr>
          <p:cNvPr id="81" name="Google Shape;81;p4"/>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a:solidFill>
                  <a:srgbClr val="B45527"/>
                </a:solidFill>
                <a:latin typeface="Arial"/>
                <a:ea typeface="Arial"/>
                <a:cs typeface="Arial"/>
                <a:sym typeface="Arial"/>
              </a:rPr>
              <a:t>LET’S</a:t>
            </a:r>
            <a:r>
              <a:rPr lang="en-US" sz="2800" b="1" i="0" u="none" strike="noStrike" cap="none">
                <a:solidFill>
                  <a:srgbClr val="944823"/>
                </a:solidFill>
                <a:latin typeface="Arial"/>
                <a:ea typeface="Arial"/>
                <a:cs typeface="Arial"/>
                <a:sym typeface="Arial"/>
              </a:rPr>
              <a:t> </a:t>
            </a:r>
            <a:r>
              <a:rPr lang="en-US" sz="2800" b="1" i="0" u="none" strike="noStrike" cap="none">
                <a:solidFill>
                  <a:srgbClr val="B45527"/>
                </a:solidFill>
                <a:latin typeface="Arial"/>
                <a:ea typeface="Arial"/>
                <a:cs typeface="Arial"/>
                <a:sym typeface="Arial"/>
              </a:rPr>
              <a:t>DISCUSS</a:t>
            </a:r>
            <a:endParaRPr sz="1800" b="0" i="0" u="none" strike="noStrike" cap="none">
              <a:solidFill>
                <a:srgbClr val="B45527"/>
              </a:solidFill>
              <a:latin typeface="Arial"/>
              <a:ea typeface="Arial"/>
              <a:cs typeface="Arial"/>
              <a:sym typeface="Arial"/>
            </a:endParaRPr>
          </a:p>
        </p:txBody>
      </p:sp>
      <p:pic>
        <p:nvPicPr>
          <p:cNvPr id="82" name="Google Shape;82;p4"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83" name="Google Shape;83;p4"/>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4" name="Google Shape;84;p4"/>
          <p:cNvSpPr txBox="1"/>
          <p:nvPr/>
        </p:nvSpPr>
        <p:spPr>
          <a:xfrm>
            <a:off x="14827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Next!</a:t>
            </a:r>
            <a:endParaRPr/>
          </a:p>
        </p:txBody>
      </p:sp>
      <p:sp>
        <p:nvSpPr>
          <p:cNvPr id="85" name="Google Shape;85;p4"/>
          <p:cNvSpPr txBox="1"/>
          <p:nvPr/>
        </p:nvSpPr>
        <p:spPr>
          <a:xfrm>
            <a:off x="160212"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10 seconds</a:t>
            </a:r>
            <a:endParaRPr/>
          </a:p>
        </p:txBody>
      </p:sp>
      <p:sp>
        <p:nvSpPr>
          <p:cNvPr id="86" name="Google Shape;86;p4"/>
          <p:cNvSpPr txBox="1"/>
          <p:nvPr/>
        </p:nvSpPr>
        <p:spPr>
          <a:xfrm>
            <a:off x="160971"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30 seconds</a:t>
            </a:r>
            <a:endParaRPr/>
          </a:p>
        </p:txBody>
      </p:sp>
      <p:sp>
        <p:nvSpPr>
          <p:cNvPr id="87" name="Google Shape;87;p4"/>
          <p:cNvSpPr txBox="1"/>
          <p:nvPr/>
        </p:nvSpPr>
        <p:spPr>
          <a:xfrm>
            <a:off x="160212"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60 seconds</a:t>
            </a:r>
            <a:endParaRPr/>
          </a:p>
        </p:txBody>
      </p:sp>
      <p:sp>
        <p:nvSpPr>
          <p:cNvPr id="88" name="Google Shape;88;p4"/>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2 Minutes</a:t>
            </a:r>
            <a:endParaRPr/>
          </a:p>
        </p:txBody>
      </p:sp>
      <p:sp>
        <p:nvSpPr>
          <p:cNvPr id="89" name="Google Shape;89;p4"/>
          <p:cNvSpPr txBox="1"/>
          <p:nvPr/>
        </p:nvSpPr>
        <p:spPr>
          <a:xfrm>
            <a:off x="16021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 Minutes</a:t>
            </a:r>
            <a:endParaRPr/>
          </a:p>
        </p:txBody>
      </p:sp>
      <p:sp>
        <p:nvSpPr>
          <p:cNvPr id="90" name="Google Shape;90;p4"/>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4 Minutes</a:t>
            </a:r>
            <a:endParaRPr/>
          </a:p>
        </p:txBody>
      </p:sp>
      <p:sp>
        <p:nvSpPr>
          <p:cNvPr id="91" name="Google Shape;91;p4"/>
          <p:cNvSpPr txBox="1"/>
          <p:nvPr/>
        </p:nvSpPr>
        <p:spPr>
          <a:xfrm>
            <a:off x="172152"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5 Minutes</a:t>
            </a:r>
            <a:endParaRPr/>
          </a:p>
        </p:txBody>
      </p:sp>
      <p:sp>
        <p:nvSpPr>
          <p:cNvPr id="92" name="Google Shape;92;p4"/>
          <p:cNvSpPr/>
          <p:nvPr/>
        </p:nvSpPr>
        <p:spPr>
          <a:xfrm>
            <a:off x="284151"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B45527"/>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92"/>
                                        </p:tgtEl>
                                        <p:attrNameLst>
                                          <p:attrName>ppt_y</p:attrName>
                                        </p:attrNameLst>
                                      </p:cBhvr>
                                      <p:tavLst>
                                        <p:tav tm="0">
                                          <p:val>
                                            <p:strVal val="#ppt_y"/>
                                          </p:val>
                                        </p:tav>
                                        <p:tav tm="100000">
                                          <p:val>
                                            <p:strVal val="#ppt_y+1"/>
                                          </p:val>
                                        </p:tav>
                                      </p:tavLst>
                                    </p:anim>
                                    <p:set>
                                      <p:cBhvr>
                                        <p:cTn id="7" dur="1" fill="hold">
                                          <p:stCondLst>
                                            <p:cond delay="5000"/>
                                          </p:stCondLst>
                                        </p:cTn>
                                        <p:tgtEl>
                                          <p:spTgt spid="92"/>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91"/>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90"/>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89"/>
                                        </p:tgtEl>
                                        <p:attrNameLst>
                                          <p:attrName>style.visibility</p:attrName>
                                        </p:attrNameLst>
                                      </p:cBhvr>
                                      <p:to>
                                        <p:strVal val="hidden"/>
                                      </p:to>
                                    </p:set>
                                  </p:childTnLst>
                                </p:cTn>
                              </p:par>
                              <p:par>
                                <p:cTn id="14" presetID="1" presetClass="exit" presetSubtype="0" fill="hold" nodeType="withEffect">
                                  <p:stCondLst>
                                    <p:cond delay="240400"/>
                                  </p:stCondLst>
                                  <p:childTnLst>
                                    <p:set>
                                      <p:cBhvr>
                                        <p:cTn id="15" dur="1" fill="hold">
                                          <p:stCondLst>
                                            <p:cond delay="1"/>
                                          </p:stCondLst>
                                        </p:cTn>
                                        <p:tgtEl>
                                          <p:spTgt spid="88"/>
                                        </p:tgtEl>
                                        <p:attrNameLst>
                                          <p:attrName>style.visibility</p:attrName>
                                        </p:attrNameLst>
                                      </p:cBhvr>
                                      <p:to>
                                        <p:strVal val="hidden"/>
                                      </p:to>
                                    </p:set>
                                  </p:childTnLst>
                                </p:cTn>
                              </p:par>
                              <p:par>
                                <p:cTn id="16" presetID="1" presetClass="exit" presetSubtype="0" fill="hold" nodeType="withEffect">
                                  <p:stCondLst>
                                    <p:cond delay="270000"/>
                                  </p:stCondLst>
                                  <p:childTnLst>
                                    <p:set>
                                      <p:cBhvr>
                                        <p:cTn id="17" dur="1" fill="hold">
                                          <p:stCondLst>
                                            <p:cond delay="1"/>
                                          </p:stCondLst>
                                        </p:cTn>
                                        <p:tgtEl>
                                          <p:spTgt spid="87"/>
                                        </p:tgtEl>
                                        <p:attrNameLst>
                                          <p:attrName>style.visibility</p:attrName>
                                        </p:attrNameLst>
                                      </p:cBhvr>
                                      <p:to>
                                        <p:strVal val="hidden"/>
                                      </p:to>
                                    </p:set>
                                  </p:childTnLst>
                                </p:cTn>
                              </p:par>
                              <p:par>
                                <p:cTn id="18" presetID="1" presetClass="exit" presetSubtype="0" fill="hold" nodeType="withEffect">
                                  <p:stCondLst>
                                    <p:cond delay="289600"/>
                                  </p:stCondLst>
                                  <p:childTnLst>
                                    <p:set>
                                      <p:cBhvr>
                                        <p:cTn id="19" dur="1" fill="hold">
                                          <p:stCondLst>
                                            <p:cond delay="1"/>
                                          </p:stCondLst>
                                        </p:cTn>
                                        <p:tgtEl>
                                          <p:spTgt spid="86"/>
                                        </p:tgtEl>
                                        <p:attrNameLst>
                                          <p:attrName>style.visibility</p:attrName>
                                        </p:attrNameLst>
                                      </p:cBhvr>
                                      <p:to>
                                        <p:strVal val="hidden"/>
                                      </p:to>
                                    </p:set>
                                  </p:childTnLst>
                                </p:cTn>
                              </p:par>
                              <p:par>
                                <p:cTn id="20" presetID="1" presetClass="exit" presetSubtype="0" fill="hold" nodeType="withEffect">
                                  <p:stCondLst>
                                    <p:cond delay="299300"/>
                                  </p:stCondLst>
                                  <p:childTnLst>
                                    <p:set>
                                      <p:cBhvr>
                                        <p:cTn id="21" dur="1" fill="hold">
                                          <p:stCondLst>
                                            <p:cond delay="1"/>
                                          </p:stCondLst>
                                        </p:cTn>
                                        <p:tgtEl>
                                          <p:spTgt spid="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5"/>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What are the benefits if we all reduce digital communications and interruptions by consistently using a Yellow List?</a:t>
            </a:r>
            <a:endParaRPr sz="2400">
              <a:solidFill>
                <a:srgbClr val="7F7F7F"/>
              </a:solidFill>
              <a:latin typeface="Arial"/>
              <a:ea typeface="Arial"/>
              <a:cs typeface="Arial"/>
              <a:sym typeface="Arial"/>
            </a:endParaRPr>
          </a:p>
        </p:txBody>
      </p:sp>
      <p:sp>
        <p:nvSpPr>
          <p:cNvPr id="99" name="Google Shape;99;p5"/>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a:solidFill>
                  <a:srgbClr val="B45527"/>
                </a:solidFill>
                <a:latin typeface="Arial"/>
                <a:ea typeface="Arial"/>
                <a:cs typeface="Arial"/>
                <a:sym typeface="Arial"/>
              </a:rPr>
              <a:t>LET’S</a:t>
            </a:r>
            <a:r>
              <a:rPr lang="en-US" sz="2800" b="1" i="0" u="none" strike="noStrike" cap="none">
                <a:solidFill>
                  <a:srgbClr val="944823"/>
                </a:solidFill>
                <a:latin typeface="Arial"/>
                <a:ea typeface="Arial"/>
                <a:cs typeface="Arial"/>
                <a:sym typeface="Arial"/>
              </a:rPr>
              <a:t> </a:t>
            </a:r>
            <a:r>
              <a:rPr lang="en-US" sz="2800" b="1" i="0" u="none" strike="noStrike" cap="none">
                <a:solidFill>
                  <a:srgbClr val="B45527"/>
                </a:solidFill>
                <a:latin typeface="Arial"/>
                <a:ea typeface="Arial"/>
                <a:cs typeface="Arial"/>
                <a:sym typeface="Arial"/>
              </a:rPr>
              <a:t>DISCUSS</a:t>
            </a:r>
            <a:endParaRPr sz="1800" b="0" i="0" u="none" strike="noStrike" cap="none">
              <a:solidFill>
                <a:srgbClr val="B45527"/>
              </a:solidFill>
              <a:latin typeface="Arial"/>
              <a:ea typeface="Arial"/>
              <a:cs typeface="Arial"/>
              <a:sym typeface="Arial"/>
            </a:endParaRPr>
          </a:p>
        </p:txBody>
      </p:sp>
      <p:pic>
        <p:nvPicPr>
          <p:cNvPr id="100" name="Google Shape;100;p5"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01" name="Google Shape;101;p5"/>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2" name="Google Shape;102;p5"/>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Next!</a:t>
            </a:r>
            <a:endParaRPr/>
          </a:p>
        </p:txBody>
      </p:sp>
      <p:sp>
        <p:nvSpPr>
          <p:cNvPr id="103" name="Google Shape;103;p5"/>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10 seconds</a:t>
            </a:r>
            <a:endParaRPr/>
          </a:p>
        </p:txBody>
      </p:sp>
      <p:sp>
        <p:nvSpPr>
          <p:cNvPr id="104" name="Google Shape;104;p5"/>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30 seconds</a:t>
            </a:r>
            <a:endParaRPr/>
          </a:p>
        </p:txBody>
      </p:sp>
      <p:sp>
        <p:nvSpPr>
          <p:cNvPr id="105" name="Google Shape;105;p5"/>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60 seconds</a:t>
            </a:r>
            <a:endParaRPr/>
          </a:p>
        </p:txBody>
      </p:sp>
      <p:sp>
        <p:nvSpPr>
          <p:cNvPr id="106" name="Google Shape;106;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2 Minutes</a:t>
            </a:r>
            <a:endParaRPr/>
          </a:p>
        </p:txBody>
      </p:sp>
      <p:sp>
        <p:nvSpPr>
          <p:cNvPr id="107" name="Google Shape;107;p5"/>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 Minutes</a:t>
            </a:r>
            <a:endParaRPr/>
          </a:p>
        </p:txBody>
      </p:sp>
      <p:sp>
        <p:nvSpPr>
          <p:cNvPr id="108" name="Google Shape;108;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4 Minutes</a:t>
            </a:r>
            <a:endParaRPr/>
          </a:p>
        </p:txBody>
      </p:sp>
      <p:sp>
        <p:nvSpPr>
          <p:cNvPr id="109" name="Google Shape;109;p5"/>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B45527"/>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09"/>
                                        </p:tgtEl>
                                        <p:attrNameLst>
                                          <p:attrName>ppt_y</p:attrName>
                                        </p:attrNameLst>
                                      </p:cBhvr>
                                      <p:tavLst>
                                        <p:tav tm="0">
                                          <p:val>
                                            <p:strVal val="#ppt_y"/>
                                          </p:val>
                                        </p:tav>
                                        <p:tav tm="100000">
                                          <p:val>
                                            <p:strVal val="#ppt_y+1"/>
                                          </p:val>
                                        </p:tav>
                                      </p:tavLst>
                                    </p:anim>
                                    <p:set>
                                      <p:cBhvr>
                                        <p:cTn id="7" dur="1" fill="hold">
                                          <p:stCondLst>
                                            <p:cond delay="5000"/>
                                          </p:stCondLst>
                                        </p:cTn>
                                        <p:tgtEl>
                                          <p:spTgt spid="109"/>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108"/>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07"/>
                                        </p:tgtEl>
                                        <p:attrNameLst>
                                          <p:attrName>style.visibility</p:attrName>
                                        </p:attrNameLst>
                                      </p:cBhvr>
                                      <p:to>
                                        <p:strVal val="hidden"/>
                                      </p:to>
                                    </p:set>
                                  </p:childTnLst>
                                </p:cTn>
                              </p:par>
                              <p:par>
                                <p:cTn id="12" presetID="1" presetClass="exit" presetSubtype="0" fill="hold" nodeType="withEffect">
                                  <p:stCondLst>
                                    <p:cond delay="180000"/>
                                  </p:stCondLst>
                                  <p:childTnLst>
                                    <p:set>
                                      <p:cBhvr>
                                        <p:cTn id="13" dur="1" fill="hold">
                                          <p:stCondLst>
                                            <p:cond delay="1"/>
                                          </p:stCondLst>
                                        </p:cTn>
                                        <p:tgtEl>
                                          <p:spTgt spid="106"/>
                                        </p:tgtEl>
                                        <p:attrNameLst>
                                          <p:attrName>style.visibility</p:attrName>
                                        </p:attrNameLst>
                                      </p:cBhvr>
                                      <p:to>
                                        <p:strVal val="hidden"/>
                                      </p:to>
                                    </p:set>
                                  </p:childTnLst>
                                </p:cTn>
                              </p:par>
                              <p:par>
                                <p:cTn id="14" presetID="1" presetClass="exit" presetSubtype="0" fill="hold" nodeType="withEffect">
                                  <p:stCondLst>
                                    <p:cond delay="210000"/>
                                  </p:stCondLst>
                                  <p:childTnLst>
                                    <p:set>
                                      <p:cBhvr>
                                        <p:cTn id="15" dur="1" fill="hold">
                                          <p:stCondLst>
                                            <p:cond delay="1"/>
                                          </p:stCondLst>
                                        </p:cTn>
                                        <p:tgtEl>
                                          <p:spTgt spid="105"/>
                                        </p:tgtEl>
                                        <p:attrNameLst>
                                          <p:attrName>style.visibility</p:attrName>
                                        </p:attrNameLst>
                                      </p:cBhvr>
                                      <p:to>
                                        <p:strVal val="hidden"/>
                                      </p:to>
                                    </p:set>
                                  </p:childTnLst>
                                </p:cTn>
                              </p:par>
                              <p:par>
                                <p:cTn id="16" presetID="1" presetClass="exit" presetSubtype="0" fill="hold" nodeType="withEffect">
                                  <p:stCondLst>
                                    <p:cond delay="230800"/>
                                  </p:stCondLst>
                                  <p:childTnLst>
                                    <p:set>
                                      <p:cBhvr>
                                        <p:cTn id="17" dur="1" fill="hold">
                                          <p:stCondLst>
                                            <p:cond delay="1"/>
                                          </p:stCondLst>
                                        </p:cTn>
                                        <p:tgtEl>
                                          <p:spTgt spid="104"/>
                                        </p:tgtEl>
                                        <p:attrNameLst>
                                          <p:attrName>style.visibility</p:attrName>
                                        </p:attrNameLst>
                                      </p:cBhvr>
                                      <p:to>
                                        <p:strVal val="hidden"/>
                                      </p:to>
                                    </p:set>
                                  </p:childTnLst>
                                </p:cTn>
                              </p:par>
                              <p:par>
                                <p:cTn id="18" presetID="1" presetClass="exit" presetSubtype="0" fill="hold" nodeType="withEffect">
                                  <p:stCondLst>
                                    <p:cond delay="238800"/>
                                  </p:stCondLst>
                                  <p:childTnLst>
                                    <p:set>
                                      <p:cBhvr>
                                        <p:cTn id="19" dur="1" fill="hold">
                                          <p:stCondLst>
                                            <p:cond delay="1"/>
                                          </p:stCondLst>
                                        </p:cTn>
                                        <p:tgtEl>
                                          <p:spTgt spid="10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6"/>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dirty="0">
                <a:solidFill>
                  <a:schemeClr val="dk1"/>
                </a:solidFill>
                <a:latin typeface="Arial"/>
                <a:ea typeface="Arial"/>
                <a:cs typeface="Arial"/>
                <a:sym typeface="Arial"/>
              </a:rPr>
              <a:t>Where do we want our leaders to use Yellow Lists for us? How would it improve our focus and productivity?</a:t>
            </a:r>
            <a:endParaRPr dirty="0"/>
          </a:p>
        </p:txBody>
      </p:sp>
      <p:sp>
        <p:nvSpPr>
          <p:cNvPr id="116" name="Google Shape;116;p6"/>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a:solidFill>
                  <a:srgbClr val="B45527"/>
                </a:solidFill>
                <a:latin typeface="Arial"/>
                <a:ea typeface="Arial"/>
                <a:cs typeface="Arial"/>
                <a:sym typeface="Arial"/>
              </a:rPr>
              <a:t>LET’S</a:t>
            </a:r>
            <a:r>
              <a:rPr lang="en-US" sz="2800" b="1" i="0" u="none" strike="noStrike" cap="none">
                <a:solidFill>
                  <a:srgbClr val="944823"/>
                </a:solidFill>
                <a:latin typeface="Arial"/>
                <a:ea typeface="Arial"/>
                <a:cs typeface="Arial"/>
                <a:sym typeface="Arial"/>
              </a:rPr>
              <a:t> </a:t>
            </a:r>
            <a:r>
              <a:rPr lang="en-US" sz="2800" b="1" i="0" u="none" strike="noStrike" cap="none">
                <a:solidFill>
                  <a:srgbClr val="B45527"/>
                </a:solidFill>
                <a:latin typeface="Arial"/>
                <a:ea typeface="Arial"/>
                <a:cs typeface="Arial"/>
                <a:sym typeface="Arial"/>
              </a:rPr>
              <a:t>DISCUSS</a:t>
            </a:r>
            <a:endParaRPr sz="1800" b="0" i="0" u="none" strike="noStrike" cap="none">
              <a:solidFill>
                <a:srgbClr val="B45527"/>
              </a:solidFill>
              <a:latin typeface="Arial"/>
              <a:ea typeface="Arial"/>
              <a:cs typeface="Arial"/>
              <a:sym typeface="Arial"/>
            </a:endParaRPr>
          </a:p>
        </p:txBody>
      </p:sp>
      <p:pic>
        <p:nvPicPr>
          <p:cNvPr id="117" name="Google Shape;117;p6"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18" name="Google Shape;118;p6"/>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9" name="Google Shape;119;p6"/>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Next!</a:t>
            </a:r>
            <a:endParaRPr/>
          </a:p>
        </p:txBody>
      </p:sp>
      <p:sp>
        <p:nvSpPr>
          <p:cNvPr id="120" name="Google Shape;120;p6"/>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10 seconds</a:t>
            </a:r>
            <a:endParaRPr/>
          </a:p>
        </p:txBody>
      </p:sp>
      <p:sp>
        <p:nvSpPr>
          <p:cNvPr id="121" name="Google Shape;121;p6"/>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30 seconds</a:t>
            </a:r>
            <a:endParaRPr/>
          </a:p>
        </p:txBody>
      </p:sp>
      <p:sp>
        <p:nvSpPr>
          <p:cNvPr id="122" name="Google Shape;122;p6"/>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60 seconds</a:t>
            </a:r>
            <a:endParaRPr/>
          </a:p>
        </p:txBody>
      </p:sp>
      <p:sp>
        <p:nvSpPr>
          <p:cNvPr id="123" name="Google Shape;123;p6"/>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2 Minutes</a:t>
            </a:r>
            <a:endParaRPr/>
          </a:p>
        </p:txBody>
      </p:sp>
      <p:sp>
        <p:nvSpPr>
          <p:cNvPr id="124" name="Google Shape;124;p6"/>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 Minutes</a:t>
            </a:r>
            <a:endParaRPr/>
          </a:p>
        </p:txBody>
      </p:sp>
      <p:sp>
        <p:nvSpPr>
          <p:cNvPr id="125" name="Google Shape;125;p6"/>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B45527"/>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25"/>
                                        </p:tgtEl>
                                        <p:attrNameLst>
                                          <p:attrName>ppt_y</p:attrName>
                                        </p:attrNameLst>
                                      </p:cBhvr>
                                      <p:tavLst>
                                        <p:tav tm="0">
                                          <p:val>
                                            <p:strVal val="#ppt_y"/>
                                          </p:val>
                                        </p:tav>
                                        <p:tav tm="100000">
                                          <p:val>
                                            <p:strVal val="#ppt_y+1"/>
                                          </p:val>
                                        </p:tav>
                                      </p:tavLst>
                                    </p:anim>
                                    <p:set>
                                      <p:cBhvr>
                                        <p:cTn id="7" dur="1" fill="hold">
                                          <p:stCondLst>
                                            <p:cond delay="5000"/>
                                          </p:stCondLst>
                                        </p:cTn>
                                        <p:tgtEl>
                                          <p:spTgt spid="125"/>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124"/>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23"/>
                                        </p:tgtEl>
                                        <p:attrNameLst>
                                          <p:attrName>style.visibility</p:attrName>
                                        </p:attrNameLst>
                                      </p:cBhvr>
                                      <p:to>
                                        <p:strVal val="hidden"/>
                                      </p:to>
                                    </p:set>
                                  </p:childTnLst>
                                </p:cTn>
                              </p:par>
                              <p:par>
                                <p:cTn id="12" presetID="1" presetClass="exit" presetSubtype="0" fill="hold" nodeType="withEffect">
                                  <p:stCondLst>
                                    <p:cond delay="150800"/>
                                  </p:stCondLst>
                                  <p:childTnLst>
                                    <p:set>
                                      <p:cBhvr>
                                        <p:cTn id="13" dur="1" fill="hold">
                                          <p:stCondLst>
                                            <p:cond delay="1"/>
                                          </p:stCondLst>
                                        </p:cTn>
                                        <p:tgtEl>
                                          <p:spTgt spid="122"/>
                                        </p:tgtEl>
                                        <p:attrNameLst>
                                          <p:attrName>style.visibility</p:attrName>
                                        </p:attrNameLst>
                                      </p:cBhvr>
                                      <p:to>
                                        <p:strVal val="hidden"/>
                                      </p:to>
                                    </p:set>
                                  </p:childTnLst>
                                </p:cTn>
                              </p:par>
                              <p:par>
                                <p:cTn id="14" presetID="1" presetClass="exit" presetSubtype="0" fill="hold" nodeType="withEffect">
                                  <p:stCondLst>
                                    <p:cond delay="170000"/>
                                  </p:stCondLst>
                                  <p:childTnLst>
                                    <p:set>
                                      <p:cBhvr>
                                        <p:cTn id="15" dur="1" fill="hold">
                                          <p:stCondLst>
                                            <p:cond delay="1"/>
                                          </p:stCondLst>
                                        </p:cTn>
                                        <p:tgtEl>
                                          <p:spTgt spid="121"/>
                                        </p:tgtEl>
                                        <p:attrNameLst>
                                          <p:attrName>style.visibility</p:attrName>
                                        </p:attrNameLst>
                                      </p:cBhvr>
                                      <p:to>
                                        <p:strVal val="hidden"/>
                                      </p:to>
                                    </p:set>
                                  </p:childTnLst>
                                </p:cTn>
                              </p:par>
                              <p:par>
                                <p:cTn id="16" presetID="1" presetClass="exit" presetSubtype="0" fill="hold" nodeType="withEffect">
                                  <p:stCondLst>
                                    <p:cond delay="178800"/>
                                  </p:stCondLst>
                                  <p:childTnLst>
                                    <p:set>
                                      <p:cBhvr>
                                        <p:cTn id="17" dur="1" fill="hold">
                                          <p:stCondLst>
                                            <p:cond delay="1"/>
                                          </p:stCondLst>
                                        </p:cTn>
                                        <p:tgtEl>
                                          <p:spTgt spid="1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944824"/>
        </a:solidFill>
        <a:effectLst/>
      </p:bgPr>
    </p:bg>
    <p:spTree>
      <p:nvGrpSpPr>
        <p:cNvPr id="1" name="Shape 44"/>
        <p:cNvGrpSpPr/>
        <p:nvPr/>
      </p:nvGrpSpPr>
      <p:grpSpPr>
        <a:xfrm>
          <a:off x="0" y="0"/>
          <a:ext cx="0" cy="0"/>
          <a:chOff x="0" y="0"/>
          <a:chExt cx="0" cy="0"/>
        </a:xfrm>
      </p:grpSpPr>
      <p:sp>
        <p:nvSpPr>
          <p:cNvPr id="45" name="Google Shape;45;p1"/>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FFFFFF"/>
                </a:solidFill>
                <a:effectLst/>
                <a:uLnTx/>
                <a:uFillTx/>
                <a:latin typeface="Arial"/>
                <a:ea typeface="Arial"/>
                <a:cs typeface="Arial"/>
                <a:sym typeface="Arial"/>
              </a:rPr>
              <a:t>LESSON </a:t>
            </a:r>
            <a:r>
              <a:rPr kumimoji="0" lang="en-US" sz="2800" b="1" i="0" u="none" strike="noStrike" kern="0" cap="none" spc="0" normalizeH="0" baseline="0" noProof="0">
                <a:ln>
                  <a:noFill/>
                </a:ln>
                <a:solidFill>
                  <a:srgbClr val="FFFFFF"/>
                </a:solidFill>
                <a:effectLst/>
                <a:uLnTx/>
                <a:uFillTx/>
                <a:latin typeface="Arial"/>
                <a:cs typeface="Arial"/>
                <a:sym typeface="Arial"/>
              </a:rPr>
              <a:t>10</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 name="Google Shape;46;p1"/>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EMAIL:</a:t>
            </a:r>
            <a:br>
              <a:rPr kumimoji="0" lang="en-US" sz="5400" b="0" i="0" u="none" strike="noStrike" kern="0" cap="none" spc="0" normalizeH="0" baseline="0" noProof="0">
                <a:ln>
                  <a:noFill/>
                </a:ln>
                <a:solidFill>
                  <a:srgbClr val="FFFFFF"/>
                </a:solidFill>
                <a:effectLst/>
                <a:uLnTx/>
                <a:uFillTx/>
                <a:latin typeface="Arial"/>
                <a:ea typeface="Arial"/>
                <a:cs typeface="Arial"/>
                <a:sym typeface="Arial"/>
              </a:rPr>
            </a:b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INTERVAL CHECKING</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1"/>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8" name="Google Shape;48;p1"/>
          <p:cNvGrpSpPr/>
          <p:nvPr/>
        </p:nvGrpSpPr>
        <p:grpSpPr>
          <a:xfrm>
            <a:off x="1830266" y="460736"/>
            <a:ext cx="5686669" cy="1202212"/>
            <a:chOff x="3111501" y="486136"/>
            <a:chExt cx="5686669" cy="1202212"/>
          </a:xfrm>
        </p:grpSpPr>
        <p:sp>
          <p:nvSpPr>
            <p:cNvPr id="49" name="Google Shape;49;p1"/>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400" b="1" i="0" u="none" strike="noStrike" kern="0" cap="none" spc="0" normalizeH="0" baseline="0" noProof="0">
                  <a:ln>
                    <a:noFill/>
                  </a:ln>
                  <a:solidFill>
                    <a:srgbClr val="C8845E"/>
                  </a:solidFill>
                  <a:effectLst/>
                  <a:uLnTx/>
                  <a:uFillTx/>
                  <a:latin typeface="Arial"/>
                  <a:ea typeface="Arial"/>
                  <a:cs typeface="Arial"/>
                  <a:sym typeface="Arial"/>
                </a:rPr>
                <a:t>ACCOUNTABILITY HUDDLE</a:t>
              </a:r>
              <a:endParaRPr kumimoji="0" sz="2400" b="1" i="0" u="none" strike="noStrike" kern="0" cap="none" spc="0" normalizeH="0" baseline="0" noProof="0">
                <a:ln>
                  <a:noFill/>
                </a:ln>
                <a:solidFill>
                  <a:srgbClr val="C8845E"/>
                </a:solidFill>
                <a:effectLst/>
                <a:uLnTx/>
                <a:uFillTx/>
                <a:latin typeface="Arial"/>
                <a:ea typeface="Arial"/>
                <a:cs typeface="Arial"/>
                <a:sym typeface="Arial"/>
              </a:endParaRPr>
            </a:p>
          </p:txBody>
        </p:sp>
        <p:pic>
          <p:nvPicPr>
            <p:cNvPr id="50" name="Google Shape;50;p1"/>
            <p:cNvPicPr preferRelativeResize="0"/>
            <p:nvPr/>
          </p:nvPicPr>
          <p:blipFill rotWithShape="1">
            <a:blip r:embed="rId3">
              <a:alphaModFix/>
            </a:blip>
            <a:srcRect l="24249" r="23108"/>
            <a:stretch/>
          </p:blipFill>
          <p:spPr>
            <a:xfrm>
              <a:off x="3111501" y="486136"/>
              <a:ext cx="1168400" cy="1202212"/>
            </a:xfrm>
            <a:prstGeom prst="rect">
              <a:avLst/>
            </a:prstGeom>
            <a:noFill/>
            <a:ln>
              <a:noFill/>
            </a:ln>
          </p:spPr>
        </p:pic>
      </p:grpSp>
      <p:sp>
        <p:nvSpPr>
          <p:cNvPr id="51" name="Google Shape;51;p1"/>
          <p:cNvSpPr txBox="1"/>
          <p:nvPr/>
        </p:nvSpPr>
        <p:spPr>
          <a:xfrm>
            <a:off x="10027357" y="6305006"/>
            <a:ext cx="127145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 Juliet Funt Group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
        <p:cNvGrpSpPr/>
        <p:nvPr/>
      </p:nvGrpSpPr>
      <p:grpSpPr>
        <a:xfrm>
          <a:off x="0" y="0"/>
          <a:ext cx="0" cy="0"/>
          <a:chOff x="0" y="0"/>
          <a:chExt cx="0" cy="0"/>
        </a:xfrm>
      </p:grpSpPr>
      <p:sp>
        <p:nvSpPr>
          <p:cNvPr id="57" name="Google Shape;57;p2"/>
          <p:cNvSpPr txBox="1">
            <a:spLocks noGrp="1"/>
          </p:cNvSpPr>
          <p:nvPr>
            <p:ph type="title" idx="4294967295"/>
          </p:nvPr>
        </p:nvSpPr>
        <p:spPr>
          <a:xfrm>
            <a:off x="3091865" y="1677969"/>
            <a:ext cx="7371762" cy="55947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8F3F2"/>
              </a:buClr>
              <a:buSzPts val="2800"/>
              <a:buFont typeface="Arial"/>
              <a:buNone/>
            </a:pPr>
            <a:r>
              <a:rPr lang="en-US" sz="2800" b="1">
                <a:solidFill>
                  <a:srgbClr val="F8F3F2"/>
                </a:solidFill>
                <a:latin typeface="Arial"/>
                <a:ea typeface="Arial"/>
                <a:cs typeface="Arial"/>
                <a:sym typeface="Arial"/>
              </a:rPr>
              <a:t>This lesson’s goal:</a:t>
            </a:r>
            <a:endParaRPr/>
          </a:p>
        </p:txBody>
      </p:sp>
      <p:sp>
        <p:nvSpPr>
          <p:cNvPr id="58" name="Google Shape;58;p2"/>
          <p:cNvSpPr txBox="1">
            <a:spLocks noGrp="1"/>
          </p:cNvSpPr>
          <p:nvPr>
            <p:ph type="body" idx="4294967295"/>
          </p:nvPr>
        </p:nvSpPr>
        <p:spPr>
          <a:xfrm>
            <a:off x="3091865" y="2525486"/>
            <a:ext cx="7562280" cy="321170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Touch electronic communications less.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Which interval-checking technique did we try, and what were the results? How did our approach differ for email vs. other digital communications (texts, Slack, IMs, etc.)?</a:t>
            </a:r>
            <a:endParaRPr/>
          </a:p>
        </p:txBody>
      </p:sp>
      <p:sp>
        <p:nvSpPr>
          <p:cNvPr id="65" name="Google Shape;65;p3"/>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66" name="Google Shape;66;p3"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67" name="Google Shape;67;p3"/>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8" name="Google Shape;68;p3"/>
          <p:cNvSpPr txBox="1"/>
          <p:nvPr/>
        </p:nvSpPr>
        <p:spPr>
          <a:xfrm>
            <a:off x="15608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69;p3"/>
          <p:cNvSpPr txBox="1"/>
          <p:nvPr/>
        </p:nvSpPr>
        <p:spPr>
          <a:xfrm>
            <a:off x="168027"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3"/>
          <p:cNvSpPr txBox="1"/>
          <p:nvPr/>
        </p:nvSpPr>
        <p:spPr>
          <a:xfrm>
            <a:off x="168786"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71;p3"/>
          <p:cNvSpPr txBox="1"/>
          <p:nvPr/>
        </p:nvSpPr>
        <p:spPr>
          <a:xfrm>
            <a:off x="168027"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72;p3"/>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73;p3"/>
          <p:cNvSpPr txBox="1"/>
          <p:nvPr/>
        </p:nvSpPr>
        <p:spPr>
          <a:xfrm>
            <a:off x="16802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74;p3"/>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75;p3"/>
          <p:cNvSpPr txBox="1"/>
          <p:nvPr/>
        </p:nvSpPr>
        <p:spPr>
          <a:xfrm>
            <a:off x="179967"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76;p3"/>
          <p:cNvSpPr txBox="1"/>
          <p:nvPr/>
        </p:nvSpPr>
        <p:spPr>
          <a:xfrm>
            <a:off x="179967" y="214235"/>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77;p3"/>
          <p:cNvSpPr/>
          <p:nvPr/>
        </p:nvSpPr>
        <p:spPr>
          <a:xfrm>
            <a:off x="291966"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77"/>
                                        </p:tgtEl>
                                        <p:attrNameLst>
                                          <p:attrName>ppt_y</p:attrName>
                                        </p:attrNameLst>
                                      </p:cBhvr>
                                      <p:tavLst>
                                        <p:tav tm="0">
                                          <p:val>
                                            <p:strVal val="#ppt_y"/>
                                          </p:val>
                                        </p:tav>
                                        <p:tav tm="100000">
                                          <p:val>
                                            <p:strVal val="#ppt_y+1"/>
                                          </p:val>
                                        </p:tav>
                                      </p:tavLst>
                                    </p:anim>
                                    <p:set>
                                      <p:cBhvr>
                                        <p:cTn id="7" dur="1" fill="hold">
                                          <p:stCondLst>
                                            <p:cond delay="5000"/>
                                          </p:stCondLst>
                                        </p:cTn>
                                        <p:tgtEl>
                                          <p:spTgt spid="77"/>
                                        </p:tgtEl>
                                        <p:attrNameLst>
                                          <p:attrName>style.visibility</p:attrName>
                                        </p:attrNameLst>
                                      </p:cBhvr>
                                      <p:to>
                                        <p:strVal val="hidden"/>
                                      </p:to>
                                    </p:set>
                                  </p:childTnLst>
                                </p:cTn>
                              </p:par>
                              <p:par>
                                <p:cTn id="8" presetID="1" presetClass="exit" presetSubtype="0" fill="hold" nodeType="withEffect">
                                  <p:stCondLst>
                                    <p:cond delay="59900"/>
                                  </p:stCondLst>
                                  <p:childTnLst>
                                    <p:set>
                                      <p:cBhvr>
                                        <p:cTn id="9" dur="1" fill="hold">
                                          <p:stCondLst>
                                            <p:cond delay="1"/>
                                          </p:stCondLst>
                                        </p:cTn>
                                        <p:tgtEl>
                                          <p:spTgt spid="76"/>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75"/>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74"/>
                                        </p:tgtEl>
                                        <p:attrNameLst>
                                          <p:attrName>style.visibility</p:attrName>
                                        </p:attrNameLst>
                                      </p:cBhvr>
                                      <p:to>
                                        <p:strVal val="hidden"/>
                                      </p:to>
                                    </p:set>
                                  </p:childTnLst>
                                </p:cTn>
                              </p:par>
                              <p:par>
                                <p:cTn id="14" presetID="1" presetClass="exit" presetSubtype="0" fill="hold" nodeType="withEffect">
                                  <p:stCondLst>
                                    <p:cond delay="240500"/>
                                  </p:stCondLst>
                                  <p:childTnLst>
                                    <p:set>
                                      <p:cBhvr>
                                        <p:cTn id="15" dur="1" fill="hold">
                                          <p:stCondLst>
                                            <p:cond delay="1"/>
                                          </p:stCondLst>
                                        </p:cTn>
                                        <p:tgtEl>
                                          <p:spTgt spid="73"/>
                                        </p:tgtEl>
                                        <p:attrNameLst>
                                          <p:attrName>style.visibility</p:attrName>
                                        </p:attrNameLst>
                                      </p:cBhvr>
                                      <p:to>
                                        <p:strVal val="hidden"/>
                                      </p:to>
                                    </p:set>
                                  </p:childTnLst>
                                </p:cTn>
                              </p:par>
                              <p:par>
                                <p:cTn id="16" presetID="1" presetClass="exit" presetSubtype="0" fill="hold" nodeType="withEffect">
                                  <p:stCondLst>
                                    <p:cond delay="301000"/>
                                  </p:stCondLst>
                                  <p:childTnLst>
                                    <p:set>
                                      <p:cBhvr>
                                        <p:cTn id="17" dur="1" fill="hold">
                                          <p:stCondLst>
                                            <p:cond delay="1"/>
                                          </p:stCondLst>
                                        </p:cTn>
                                        <p:tgtEl>
                                          <p:spTgt spid="72"/>
                                        </p:tgtEl>
                                        <p:attrNameLst>
                                          <p:attrName>style.visibility</p:attrName>
                                        </p:attrNameLst>
                                      </p:cBhvr>
                                      <p:to>
                                        <p:strVal val="hidden"/>
                                      </p:to>
                                    </p:set>
                                  </p:childTnLst>
                                </p:cTn>
                              </p:par>
                              <p:par>
                                <p:cTn id="18" presetID="1" presetClass="exit" presetSubtype="0" fill="hold" nodeType="withEffect">
                                  <p:stCondLst>
                                    <p:cond delay="329400"/>
                                  </p:stCondLst>
                                  <p:childTnLst>
                                    <p:set>
                                      <p:cBhvr>
                                        <p:cTn id="19" dur="1" fill="hold">
                                          <p:stCondLst>
                                            <p:cond delay="1"/>
                                          </p:stCondLst>
                                        </p:cTn>
                                        <p:tgtEl>
                                          <p:spTgt spid="71"/>
                                        </p:tgtEl>
                                        <p:attrNameLst>
                                          <p:attrName>style.visibility</p:attrName>
                                        </p:attrNameLst>
                                      </p:cBhvr>
                                      <p:to>
                                        <p:strVal val="hidden"/>
                                      </p:to>
                                    </p:set>
                                  </p:childTnLst>
                                </p:cTn>
                              </p:par>
                              <p:par>
                                <p:cTn id="20" presetID="1" presetClass="exit" presetSubtype="0" fill="hold" nodeType="withEffect">
                                  <p:stCondLst>
                                    <p:cond delay="349500"/>
                                  </p:stCondLst>
                                  <p:childTnLst>
                                    <p:set>
                                      <p:cBhvr>
                                        <p:cTn id="21" dur="1" fill="hold">
                                          <p:stCondLst>
                                            <p:cond delay="1"/>
                                          </p:stCondLst>
                                        </p:cTn>
                                        <p:tgtEl>
                                          <p:spTgt spid="70"/>
                                        </p:tgtEl>
                                        <p:attrNameLst>
                                          <p:attrName>style.visibility</p:attrName>
                                        </p:attrNameLst>
                                      </p:cBhvr>
                                      <p:to>
                                        <p:strVal val="hidden"/>
                                      </p:to>
                                    </p:set>
                                  </p:childTnLst>
                                </p:cTn>
                              </p:par>
                              <p:par>
                                <p:cTn id="22" presetID="1" presetClass="exit" presetSubtype="0" fill="hold" nodeType="withEffect">
                                  <p:stCondLst>
                                    <p:cond delay="358800"/>
                                  </p:stCondLst>
                                  <p:childTnLst>
                                    <p:set>
                                      <p:cBhvr>
                                        <p:cTn id="23" dur="1" fill="hold">
                                          <p:stCondLst>
                                            <p:cond delay="1"/>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4"/>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What challenges and obstacles make it difficult to create blocks of focused time with interval checking? How can those be overcome?</a:t>
            </a:r>
            <a:endParaRPr/>
          </a:p>
        </p:txBody>
      </p:sp>
      <p:sp>
        <p:nvSpPr>
          <p:cNvPr id="84" name="Google Shape;84;p4"/>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85" name="Google Shape;85;p4"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86" name="Google Shape;86;p4"/>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7" name="Google Shape;87;p4"/>
          <p:cNvSpPr txBox="1"/>
          <p:nvPr/>
        </p:nvSpPr>
        <p:spPr>
          <a:xfrm>
            <a:off x="15608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88;p4"/>
          <p:cNvSpPr txBox="1"/>
          <p:nvPr/>
        </p:nvSpPr>
        <p:spPr>
          <a:xfrm>
            <a:off x="168027"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9;p4"/>
          <p:cNvSpPr txBox="1"/>
          <p:nvPr/>
        </p:nvSpPr>
        <p:spPr>
          <a:xfrm>
            <a:off x="168786"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90;p4"/>
          <p:cNvSpPr txBox="1"/>
          <p:nvPr/>
        </p:nvSpPr>
        <p:spPr>
          <a:xfrm>
            <a:off x="168027"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91;p4"/>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92;p4"/>
          <p:cNvSpPr txBox="1"/>
          <p:nvPr/>
        </p:nvSpPr>
        <p:spPr>
          <a:xfrm>
            <a:off x="16802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93;p4"/>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94;p4"/>
          <p:cNvSpPr txBox="1"/>
          <p:nvPr/>
        </p:nvSpPr>
        <p:spPr>
          <a:xfrm>
            <a:off x="179967"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95;p4"/>
          <p:cNvSpPr txBox="1"/>
          <p:nvPr/>
        </p:nvSpPr>
        <p:spPr>
          <a:xfrm>
            <a:off x="179967" y="214235"/>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96;p4"/>
          <p:cNvSpPr/>
          <p:nvPr/>
        </p:nvSpPr>
        <p:spPr>
          <a:xfrm>
            <a:off x="291966"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96"/>
                                        </p:tgtEl>
                                        <p:attrNameLst>
                                          <p:attrName>ppt_y</p:attrName>
                                        </p:attrNameLst>
                                      </p:cBhvr>
                                      <p:tavLst>
                                        <p:tav tm="0">
                                          <p:val>
                                            <p:strVal val="#ppt_y"/>
                                          </p:val>
                                        </p:tav>
                                        <p:tav tm="100000">
                                          <p:val>
                                            <p:strVal val="#ppt_y+1"/>
                                          </p:val>
                                        </p:tav>
                                      </p:tavLst>
                                    </p:anim>
                                    <p:set>
                                      <p:cBhvr>
                                        <p:cTn id="7" dur="1" fill="hold">
                                          <p:stCondLst>
                                            <p:cond delay="5000"/>
                                          </p:stCondLst>
                                        </p:cTn>
                                        <p:tgtEl>
                                          <p:spTgt spid="96"/>
                                        </p:tgtEl>
                                        <p:attrNameLst>
                                          <p:attrName>style.visibility</p:attrName>
                                        </p:attrNameLst>
                                      </p:cBhvr>
                                      <p:to>
                                        <p:strVal val="hidden"/>
                                      </p:to>
                                    </p:set>
                                  </p:childTnLst>
                                </p:cTn>
                              </p:par>
                              <p:par>
                                <p:cTn id="8" presetID="1" presetClass="exit" presetSubtype="0" fill="hold" nodeType="withEffect">
                                  <p:stCondLst>
                                    <p:cond delay="59900"/>
                                  </p:stCondLst>
                                  <p:childTnLst>
                                    <p:set>
                                      <p:cBhvr>
                                        <p:cTn id="9" dur="1" fill="hold">
                                          <p:stCondLst>
                                            <p:cond delay="1"/>
                                          </p:stCondLst>
                                        </p:cTn>
                                        <p:tgtEl>
                                          <p:spTgt spid="95"/>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94"/>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93"/>
                                        </p:tgtEl>
                                        <p:attrNameLst>
                                          <p:attrName>style.visibility</p:attrName>
                                        </p:attrNameLst>
                                      </p:cBhvr>
                                      <p:to>
                                        <p:strVal val="hidden"/>
                                      </p:to>
                                    </p:set>
                                  </p:childTnLst>
                                </p:cTn>
                              </p:par>
                              <p:par>
                                <p:cTn id="14" presetID="1" presetClass="exit" presetSubtype="0" fill="hold" nodeType="withEffect">
                                  <p:stCondLst>
                                    <p:cond delay="240500"/>
                                  </p:stCondLst>
                                  <p:childTnLst>
                                    <p:set>
                                      <p:cBhvr>
                                        <p:cTn id="15" dur="1" fill="hold">
                                          <p:stCondLst>
                                            <p:cond delay="1"/>
                                          </p:stCondLst>
                                        </p:cTn>
                                        <p:tgtEl>
                                          <p:spTgt spid="92"/>
                                        </p:tgtEl>
                                        <p:attrNameLst>
                                          <p:attrName>style.visibility</p:attrName>
                                        </p:attrNameLst>
                                      </p:cBhvr>
                                      <p:to>
                                        <p:strVal val="hidden"/>
                                      </p:to>
                                    </p:set>
                                  </p:childTnLst>
                                </p:cTn>
                              </p:par>
                              <p:par>
                                <p:cTn id="16" presetID="1" presetClass="exit" presetSubtype="0" fill="hold" nodeType="withEffect">
                                  <p:stCondLst>
                                    <p:cond delay="301000"/>
                                  </p:stCondLst>
                                  <p:childTnLst>
                                    <p:set>
                                      <p:cBhvr>
                                        <p:cTn id="17" dur="1" fill="hold">
                                          <p:stCondLst>
                                            <p:cond delay="1"/>
                                          </p:stCondLst>
                                        </p:cTn>
                                        <p:tgtEl>
                                          <p:spTgt spid="91"/>
                                        </p:tgtEl>
                                        <p:attrNameLst>
                                          <p:attrName>style.visibility</p:attrName>
                                        </p:attrNameLst>
                                      </p:cBhvr>
                                      <p:to>
                                        <p:strVal val="hidden"/>
                                      </p:to>
                                    </p:set>
                                  </p:childTnLst>
                                </p:cTn>
                              </p:par>
                              <p:par>
                                <p:cTn id="18" presetID="1" presetClass="exit" presetSubtype="0" fill="hold" nodeType="withEffect">
                                  <p:stCondLst>
                                    <p:cond delay="329400"/>
                                  </p:stCondLst>
                                  <p:childTnLst>
                                    <p:set>
                                      <p:cBhvr>
                                        <p:cTn id="19" dur="1" fill="hold">
                                          <p:stCondLst>
                                            <p:cond delay="1"/>
                                          </p:stCondLst>
                                        </p:cTn>
                                        <p:tgtEl>
                                          <p:spTgt spid="90"/>
                                        </p:tgtEl>
                                        <p:attrNameLst>
                                          <p:attrName>style.visibility</p:attrName>
                                        </p:attrNameLst>
                                      </p:cBhvr>
                                      <p:to>
                                        <p:strVal val="hidden"/>
                                      </p:to>
                                    </p:set>
                                  </p:childTnLst>
                                </p:cTn>
                              </p:par>
                              <p:par>
                                <p:cTn id="20" presetID="1" presetClass="exit" presetSubtype="0" fill="hold" nodeType="withEffect">
                                  <p:stCondLst>
                                    <p:cond delay="349500"/>
                                  </p:stCondLst>
                                  <p:childTnLst>
                                    <p:set>
                                      <p:cBhvr>
                                        <p:cTn id="21" dur="1" fill="hold">
                                          <p:stCondLst>
                                            <p:cond delay="1"/>
                                          </p:stCondLst>
                                        </p:cTn>
                                        <p:tgtEl>
                                          <p:spTgt spid="89"/>
                                        </p:tgtEl>
                                        <p:attrNameLst>
                                          <p:attrName>style.visibility</p:attrName>
                                        </p:attrNameLst>
                                      </p:cBhvr>
                                      <p:to>
                                        <p:strVal val="hidden"/>
                                      </p:to>
                                    </p:set>
                                  </p:childTnLst>
                                </p:cTn>
                              </p:par>
                              <p:par>
                                <p:cTn id="22" presetID="1" presetClass="exit" presetSubtype="0" fill="hold" nodeType="withEffect">
                                  <p:stCondLst>
                                    <p:cond delay="358800"/>
                                  </p:stCondLst>
                                  <p:childTnLst>
                                    <p:set>
                                      <p:cBhvr>
                                        <p:cTn id="23" dur="1" fill="hold">
                                          <p:stCondLst>
                                            <p:cond delay="1"/>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5"/>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dirty="0">
                <a:solidFill>
                  <a:schemeClr val="dk1"/>
                </a:solidFill>
                <a:latin typeface="Arial"/>
                <a:ea typeface="Arial"/>
                <a:cs typeface="Arial"/>
                <a:sym typeface="Arial"/>
              </a:rPr>
              <a:t>In what ways would our leaders’ expectations need to change for us to make the most effective use of interval checking?</a:t>
            </a:r>
            <a:endParaRPr dirty="0"/>
          </a:p>
        </p:txBody>
      </p:sp>
      <p:sp>
        <p:nvSpPr>
          <p:cNvPr id="103" name="Google Shape;103;p5"/>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04" name="Google Shape;104;p5"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05" name="Google Shape;105;p5"/>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6" name="Google Shape;106;p5"/>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107;p5"/>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108;p5"/>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109;p5"/>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110;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111;p5"/>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Google Shape;112;p5"/>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12"/>
                                        </p:tgtEl>
                                        <p:attrNameLst>
                                          <p:attrName>ppt_y</p:attrName>
                                        </p:attrNameLst>
                                      </p:cBhvr>
                                      <p:tavLst>
                                        <p:tav tm="0">
                                          <p:val>
                                            <p:strVal val="#ppt_y"/>
                                          </p:val>
                                        </p:tav>
                                        <p:tav tm="100000">
                                          <p:val>
                                            <p:strVal val="#ppt_y+1"/>
                                          </p:val>
                                        </p:tav>
                                      </p:tavLst>
                                    </p:anim>
                                    <p:set>
                                      <p:cBhvr>
                                        <p:cTn id="7" dur="1" fill="hold">
                                          <p:stCondLst>
                                            <p:cond delay="5000"/>
                                          </p:stCondLst>
                                        </p:cTn>
                                        <p:tgtEl>
                                          <p:spTgt spid="112"/>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111"/>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10"/>
                                        </p:tgtEl>
                                        <p:attrNameLst>
                                          <p:attrName>style.visibility</p:attrName>
                                        </p:attrNameLst>
                                      </p:cBhvr>
                                      <p:to>
                                        <p:strVal val="hidden"/>
                                      </p:to>
                                    </p:set>
                                  </p:childTnLst>
                                </p:cTn>
                              </p:par>
                              <p:par>
                                <p:cTn id="12" presetID="1" presetClass="exit" presetSubtype="0" fill="hold" nodeType="withEffect">
                                  <p:stCondLst>
                                    <p:cond delay="150800"/>
                                  </p:stCondLst>
                                  <p:childTnLst>
                                    <p:set>
                                      <p:cBhvr>
                                        <p:cTn id="13" dur="1" fill="hold">
                                          <p:stCondLst>
                                            <p:cond delay="1"/>
                                          </p:stCondLst>
                                        </p:cTn>
                                        <p:tgtEl>
                                          <p:spTgt spid="109"/>
                                        </p:tgtEl>
                                        <p:attrNameLst>
                                          <p:attrName>style.visibility</p:attrName>
                                        </p:attrNameLst>
                                      </p:cBhvr>
                                      <p:to>
                                        <p:strVal val="hidden"/>
                                      </p:to>
                                    </p:set>
                                  </p:childTnLst>
                                </p:cTn>
                              </p:par>
                              <p:par>
                                <p:cTn id="14" presetID="1" presetClass="exit" presetSubtype="0" fill="hold" nodeType="withEffect">
                                  <p:stCondLst>
                                    <p:cond delay="170000"/>
                                  </p:stCondLst>
                                  <p:childTnLst>
                                    <p:set>
                                      <p:cBhvr>
                                        <p:cTn id="15" dur="1" fill="hold">
                                          <p:stCondLst>
                                            <p:cond delay="1"/>
                                          </p:stCondLst>
                                        </p:cTn>
                                        <p:tgtEl>
                                          <p:spTgt spid="108"/>
                                        </p:tgtEl>
                                        <p:attrNameLst>
                                          <p:attrName>style.visibility</p:attrName>
                                        </p:attrNameLst>
                                      </p:cBhvr>
                                      <p:to>
                                        <p:strVal val="hidden"/>
                                      </p:to>
                                    </p:set>
                                  </p:childTnLst>
                                </p:cTn>
                              </p:par>
                              <p:par>
                                <p:cTn id="16" presetID="1" presetClass="exit" presetSubtype="0" fill="hold" nodeType="withEffect">
                                  <p:stCondLst>
                                    <p:cond delay="178800"/>
                                  </p:stCondLst>
                                  <p:childTnLst>
                                    <p:set>
                                      <p:cBhvr>
                                        <p:cTn id="17" dur="1" fill="hold">
                                          <p:stCondLst>
                                            <p:cond delay="1"/>
                                          </p:stCondLst>
                                        </p:cTn>
                                        <p:tgtEl>
                                          <p:spTgt spid="1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944824"/>
        </a:solidFill>
        <a:effectLst/>
      </p:bgPr>
    </p:bg>
    <p:spTree>
      <p:nvGrpSpPr>
        <p:cNvPr id="1" name="Shape 44"/>
        <p:cNvGrpSpPr/>
        <p:nvPr/>
      </p:nvGrpSpPr>
      <p:grpSpPr>
        <a:xfrm>
          <a:off x="0" y="0"/>
          <a:ext cx="0" cy="0"/>
          <a:chOff x="0" y="0"/>
          <a:chExt cx="0" cy="0"/>
        </a:xfrm>
      </p:grpSpPr>
      <p:sp>
        <p:nvSpPr>
          <p:cNvPr id="45" name="Google Shape;45;p1"/>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FFFFFF"/>
                </a:solidFill>
                <a:effectLst/>
                <a:uLnTx/>
                <a:uFillTx/>
                <a:latin typeface="Arial"/>
                <a:ea typeface="Arial"/>
                <a:cs typeface="Arial"/>
                <a:sym typeface="Arial"/>
              </a:rPr>
              <a:t>LESSON 1</a:t>
            </a:r>
            <a:r>
              <a:rPr kumimoji="0" lang="en-US" sz="2800" b="1" i="0" u="none" strike="noStrike" kern="0" cap="none" spc="0" normalizeH="0" baseline="0" noProof="0">
                <a:ln>
                  <a:noFill/>
                </a:ln>
                <a:solidFill>
                  <a:srgbClr val="FFFFFF"/>
                </a:solidFill>
                <a:effectLst/>
                <a:uLnTx/>
                <a:uFillTx/>
                <a:latin typeface="Arial"/>
                <a:cs typeface="Arial"/>
                <a:sym typeface="Arial"/>
              </a:rPr>
              <a:t>1</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 name="Google Shape;46;p1"/>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EMAIL: CLARITY, </a:t>
            </a:r>
            <a:br>
              <a:rPr kumimoji="0" lang="en-US" sz="5400" b="0" i="0" u="none" strike="noStrike" kern="0" cap="none" spc="0" normalizeH="0" baseline="0" noProof="0">
                <a:ln>
                  <a:noFill/>
                </a:ln>
                <a:solidFill>
                  <a:srgbClr val="FFFFFF"/>
                </a:solidFill>
                <a:effectLst/>
                <a:uLnTx/>
                <a:uFillTx/>
                <a:latin typeface="Arial"/>
                <a:ea typeface="Arial"/>
                <a:cs typeface="Arial"/>
                <a:sym typeface="Arial"/>
              </a:rPr>
            </a:b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BREVITY AND PUNCH</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1"/>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8" name="Google Shape;48;p1"/>
          <p:cNvGrpSpPr/>
          <p:nvPr/>
        </p:nvGrpSpPr>
        <p:grpSpPr>
          <a:xfrm>
            <a:off x="1830266" y="460736"/>
            <a:ext cx="5686669" cy="1202212"/>
            <a:chOff x="3111501" y="486136"/>
            <a:chExt cx="5686669" cy="1202212"/>
          </a:xfrm>
        </p:grpSpPr>
        <p:sp>
          <p:nvSpPr>
            <p:cNvPr id="49" name="Google Shape;49;p1"/>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400" b="1" i="0" u="none" strike="noStrike" kern="0" cap="none" spc="0" normalizeH="0" baseline="0" noProof="0">
                  <a:ln>
                    <a:noFill/>
                  </a:ln>
                  <a:solidFill>
                    <a:srgbClr val="C8845E"/>
                  </a:solidFill>
                  <a:effectLst/>
                  <a:uLnTx/>
                  <a:uFillTx/>
                  <a:latin typeface="Arial"/>
                  <a:ea typeface="Arial"/>
                  <a:cs typeface="Arial"/>
                  <a:sym typeface="Arial"/>
                </a:rPr>
                <a:t>ACCOUNTABILITY HUDDLE</a:t>
              </a:r>
              <a:endParaRPr kumimoji="0" sz="2400" b="1" i="0" u="none" strike="noStrike" kern="0" cap="none" spc="0" normalizeH="0" baseline="0" noProof="0">
                <a:ln>
                  <a:noFill/>
                </a:ln>
                <a:solidFill>
                  <a:srgbClr val="C8845E"/>
                </a:solidFill>
                <a:effectLst/>
                <a:uLnTx/>
                <a:uFillTx/>
                <a:latin typeface="Arial"/>
                <a:ea typeface="Arial"/>
                <a:cs typeface="Arial"/>
                <a:sym typeface="Arial"/>
              </a:endParaRPr>
            </a:p>
          </p:txBody>
        </p:sp>
        <p:pic>
          <p:nvPicPr>
            <p:cNvPr id="50" name="Google Shape;50;p1"/>
            <p:cNvPicPr preferRelativeResize="0"/>
            <p:nvPr/>
          </p:nvPicPr>
          <p:blipFill rotWithShape="1">
            <a:blip r:embed="rId3">
              <a:alphaModFix/>
            </a:blip>
            <a:srcRect l="24249" r="23108"/>
            <a:stretch/>
          </p:blipFill>
          <p:spPr>
            <a:xfrm>
              <a:off x="3111501" y="486136"/>
              <a:ext cx="1168400" cy="1202212"/>
            </a:xfrm>
            <a:prstGeom prst="rect">
              <a:avLst/>
            </a:prstGeom>
            <a:noFill/>
            <a:ln>
              <a:noFill/>
            </a:ln>
          </p:spPr>
        </p:pic>
      </p:grpSp>
      <p:sp>
        <p:nvSpPr>
          <p:cNvPr id="51" name="Google Shape;51;p1"/>
          <p:cNvSpPr txBox="1"/>
          <p:nvPr/>
        </p:nvSpPr>
        <p:spPr>
          <a:xfrm>
            <a:off x="10027357" y="6305006"/>
            <a:ext cx="127145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 Juliet Funt Group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
        <p:cNvGrpSpPr/>
        <p:nvPr/>
      </p:nvGrpSpPr>
      <p:grpSpPr>
        <a:xfrm>
          <a:off x="0" y="0"/>
          <a:ext cx="0" cy="0"/>
          <a:chOff x="0" y="0"/>
          <a:chExt cx="0" cy="0"/>
        </a:xfrm>
      </p:grpSpPr>
      <p:sp>
        <p:nvSpPr>
          <p:cNvPr id="57" name="Google Shape;57;p2"/>
          <p:cNvSpPr txBox="1">
            <a:spLocks noGrp="1"/>
          </p:cNvSpPr>
          <p:nvPr>
            <p:ph type="title" idx="4294967295"/>
          </p:nvPr>
        </p:nvSpPr>
        <p:spPr>
          <a:xfrm>
            <a:off x="3091865" y="1677969"/>
            <a:ext cx="7371762" cy="55947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8F3F2"/>
              </a:buClr>
              <a:buSzPts val="2800"/>
              <a:buFont typeface="Arial"/>
              <a:buNone/>
            </a:pPr>
            <a:r>
              <a:rPr lang="en-US" sz="2800" b="1">
                <a:solidFill>
                  <a:srgbClr val="F8F3F2"/>
                </a:solidFill>
                <a:latin typeface="Arial"/>
                <a:ea typeface="Arial"/>
                <a:cs typeface="Arial"/>
                <a:sym typeface="Arial"/>
              </a:rPr>
              <a:t>This lesson’s goal:</a:t>
            </a:r>
            <a:endParaRPr/>
          </a:p>
        </p:txBody>
      </p:sp>
      <p:sp>
        <p:nvSpPr>
          <p:cNvPr id="58" name="Google Shape;58;p2"/>
          <p:cNvSpPr txBox="1">
            <a:spLocks noGrp="1"/>
          </p:cNvSpPr>
          <p:nvPr>
            <p:ph type="body" idx="4294967295"/>
          </p:nvPr>
        </p:nvSpPr>
        <p:spPr>
          <a:xfrm>
            <a:off x="3091865" y="2525486"/>
            <a:ext cx="7562280" cy="3211706"/>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Create an expectation that all important emails will have clarity, brevity, and punch.</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Which element–clarity, brevity, or punch–do we struggle with the most? What will we do to strengthen that weak area?</a:t>
            </a:r>
            <a:endParaRPr/>
          </a:p>
        </p:txBody>
      </p:sp>
      <p:sp>
        <p:nvSpPr>
          <p:cNvPr id="65" name="Google Shape;65;p3"/>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66" name="Google Shape;66;p3"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67" name="Google Shape;67;p3"/>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8" name="Google Shape;68;p3"/>
          <p:cNvSpPr txBox="1"/>
          <p:nvPr/>
        </p:nvSpPr>
        <p:spPr>
          <a:xfrm>
            <a:off x="15608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69;p3"/>
          <p:cNvSpPr txBox="1"/>
          <p:nvPr/>
        </p:nvSpPr>
        <p:spPr>
          <a:xfrm>
            <a:off x="168027"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3"/>
          <p:cNvSpPr txBox="1"/>
          <p:nvPr/>
        </p:nvSpPr>
        <p:spPr>
          <a:xfrm>
            <a:off x="168786"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71;p3"/>
          <p:cNvSpPr txBox="1"/>
          <p:nvPr/>
        </p:nvSpPr>
        <p:spPr>
          <a:xfrm>
            <a:off x="168027"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72;p3"/>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73;p3"/>
          <p:cNvSpPr txBox="1"/>
          <p:nvPr/>
        </p:nvSpPr>
        <p:spPr>
          <a:xfrm>
            <a:off x="16802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74;p3"/>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75;p3"/>
          <p:cNvSpPr txBox="1"/>
          <p:nvPr/>
        </p:nvSpPr>
        <p:spPr>
          <a:xfrm>
            <a:off x="179967"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76;p3"/>
          <p:cNvSpPr txBox="1"/>
          <p:nvPr/>
        </p:nvSpPr>
        <p:spPr>
          <a:xfrm>
            <a:off x="179967" y="214235"/>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77;p3"/>
          <p:cNvSpPr/>
          <p:nvPr/>
        </p:nvSpPr>
        <p:spPr>
          <a:xfrm>
            <a:off x="291966"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77"/>
                                        </p:tgtEl>
                                        <p:attrNameLst>
                                          <p:attrName>ppt_y</p:attrName>
                                        </p:attrNameLst>
                                      </p:cBhvr>
                                      <p:tavLst>
                                        <p:tav tm="0">
                                          <p:val>
                                            <p:strVal val="#ppt_y"/>
                                          </p:val>
                                        </p:tav>
                                        <p:tav tm="100000">
                                          <p:val>
                                            <p:strVal val="#ppt_y+1"/>
                                          </p:val>
                                        </p:tav>
                                      </p:tavLst>
                                    </p:anim>
                                    <p:set>
                                      <p:cBhvr>
                                        <p:cTn id="7" dur="1" fill="hold">
                                          <p:stCondLst>
                                            <p:cond delay="5000"/>
                                          </p:stCondLst>
                                        </p:cTn>
                                        <p:tgtEl>
                                          <p:spTgt spid="77"/>
                                        </p:tgtEl>
                                        <p:attrNameLst>
                                          <p:attrName>style.visibility</p:attrName>
                                        </p:attrNameLst>
                                      </p:cBhvr>
                                      <p:to>
                                        <p:strVal val="hidden"/>
                                      </p:to>
                                    </p:set>
                                  </p:childTnLst>
                                </p:cTn>
                              </p:par>
                              <p:par>
                                <p:cTn id="8" presetID="1" presetClass="exit" presetSubtype="0" fill="hold" nodeType="withEffect">
                                  <p:stCondLst>
                                    <p:cond delay="59900"/>
                                  </p:stCondLst>
                                  <p:childTnLst>
                                    <p:set>
                                      <p:cBhvr>
                                        <p:cTn id="9" dur="1" fill="hold">
                                          <p:stCondLst>
                                            <p:cond delay="1"/>
                                          </p:stCondLst>
                                        </p:cTn>
                                        <p:tgtEl>
                                          <p:spTgt spid="76"/>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75"/>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74"/>
                                        </p:tgtEl>
                                        <p:attrNameLst>
                                          <p:attrName>style.visibility</p:attrName>
                                        </p:attrNameLst>
                                      </p:cBhvr>
                                      <p:to>
                                        <p:strVal val="hidden"/>
                                      </p:to>
                                    </p:set>
                                  </p:childTnLst>
                                </p:cTn>
                              </p:par>
                              <p:par>
                                <p:cTn id="14" presetID="1" presetClass="exit" presetSubtype="0" fill="hold" nodeType="withEffect">
                                  <p:stCondLst>
                                    <p:cond delay="240500"/>
                                  </p:stCondLst>
                                  <p:childTnLst>
                                    <p:set>
                                      <p:cBhvr>
                                        <p:cTn id="15" dur="1" fill="hold">
                                          <p:stCondLst>
                                            <p:cond delay="1"/>
                                          </p:stCondLst>
                                        </p:cTn>
                                        <p:tgtEl>
                                          <p:spTgt spid="73"/>
                                        </p:tgtEl>
                                        <p:attrNameLst>
                                          <p:attrName>style.visibility</p:attrName>
                                        </p:attrNameLst>
                                      </p:cBhvr>
                                      <p:to>
                                        <p:strVal val="hidden"/>
                                      </p:to>
                                    </p:set>
                                  </p:childTnLst>
                                </p:cTn>
                              </p:par>
                              <p:par>
                                <p:cTn id="16" presetID="1" presetClass="exit" presetSubtype="0" fill="hold" nodeType="withEffect">
                                  <p:stCondLst>
                                    <p:cond delay="301000"/>
                                  </p:stCondLst>
                                  <p:childTnLst>
                                    <p:set>
                                      <p:cBhvr>
                                        <p:cTn id="17" dur="1" fill="hold">
                                          <p:stCondLst>
                                            <p:cond delay="1"/>
                                          </p:stCondLst>
                                        </p:cTn>
                                        <p:tgtEl>
                                          <p:spTgt spid="72"/>
                                        </p:tgtEl>
                                        <p:attrNameLst>
                                          <p:attrName>style.visibility</p:attrName>
                                        </p:attrNameLst>
                                      </p:cBhvr>
                                      <p:to>
                                        <p:strVal val="hidden"/>
                                      </p:to>
                                    </p:set>
                                  </p:childTnLst>
                                </p:cTn>
                              </p:par>
                              <p:par>
                                <p:cTn id="18" presetID="1" presetClass="exit" presetSubtype="0" fill="hold" nodeType="withEffect">
                                  <p:stCondLst>
                                    <p:cond delay="329400"/>
                                  </p:stCondLst>
                                  <p:childTnLst>
                                    <p:set>
                                      <p:cBhvr>
                                        <p:cTn id="19" dur="1" fill="hold">
                                          <p:stCondLst>
                                            <p:cond delay="1"/>
                                          </p:stCondLst>
                                        </p:cTn>
                                        <p:tgtEl>
                                          <p:spTgt spid="71"/>
                                        </p:tgtEl>
                                        <p:attrNameLst>
                                          <p:attrName>style.visibility</p:attrName>
                                        </p:attrNameLst>
                                      </p:cBhvr>
                                      <p:to>
                                        <p:strVal val="hidden"/>
                                      </p:to>
                                    </p:set>
                                  </p:childTnLst>
                                </p:cTn>
                              </p:par>
                              <p:par>
                                <p:cTn id="20" presetID="1" presetClass="exit" presetSubtype="0" fill="hold" nodeType="withEffect">
                                  <p:stCondLst>
                                    <p:cond delay="349500"/>
                                  </p:stCondLst>
                                  <p:childTnLst>
                                    <p:set>
                                      <p:cBhvr>
                                        <p:cTn id="21" dur="1" fill="hold">
                                          <p:stCondLst>
                                            <p:cond delay="1"/>
                                          </p:stCondLst>
                                        </p:cTn>
                                        <p:tgtEl>
                                          <p:spTgt spid="70"/>
                                        </p:tgtEl>
                                        <p:attrNameLst>
                                          <p:attrName>style.visibility</p:attrName>
                                        </p:attrNameLst>
                                      </p:cBhvr>
                                      <p:to>
                                        <p:strVal val="hidden"/>
                                      </p:to>
                                    </p:set>
                                  </p:childTnLst>
                                </p:cTn>
                              </p:par>
                              <p:par>
                                <p:cTn id="22" presetID="1" presetClass="exit" presetSubtype="0" fill="hold" nodeType="withEffect">
                                  <p:stCondLst>
                                    <p:cond delay="358800"/>
                                  </p:stCondLst>
                                  <p:childTnLst>
                                    <p:set>
                                      <p:cBhvr>
                                        <p:cTn id="23" dur="1" fill="hold">
                                          <p:stCondLst>
                                            <p:cond delay="1"/>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4"/>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Which element–clarity, brevity, or punch–is easiest for us? What tips and tricks can we share with the group about that element? </a:t>
            </a:r>
            <a:endParaRPr/>
          </a:p>
        </p:txBody>
      </p:sp>
      <p:sp>
        <p:nvSpPr>
          <p:cNvPr id="84" name="Google Shape;84;p4"/>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85" name="Google Shape;85;p4"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86" name="Google Shape;86;p4"/>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7" name="Google Shape;87;p4"/>
          <p:cNvSpPr txBox="1"/>
          <p:nvPr/>
        </p:nvSpPr>
        <p:spPr>
          <a:xfrm>
            <a:off x="15608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88;p4"/>
          <p:cNvSpPr txBox="1"/>
          <p:nvPr/>
        </p:nvSpPr>
        <p:spPr>
          <a:xfrm>
            <a:off x="168027"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9;p4"/>
          <p:cNvSpPr txBox="1"/>
          <p:nvPr/>
        </p:nvSpPr>
        <p:spPr>
          <a:xfrm>
            <a:off x="168786"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90;p4"/>
          <p:cNvSpPr txBox="1"/>
          <p:nvPr/>
        </p:nvSpPr>
        <p:spPr>
          <a:xfrm>
            <a:off x="168027"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91;p4"/>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92;p4"/>
          <p:cNvSpPr txBox="1"/>
          <p:nvPr/>
        </p:nvSpPr>
        <p:spPr>
          <a:xfrm>
            <a:off x="16802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93;p4"/>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94;p4"/>
          <p:cNvSpPr txBox="1"/>
          <p:nvPr/>
        </p:nvSpPr>
        <p:spPr>
          <a:xfrm>
            <a:off x="179967"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95;p4"/>
          <p:cNvSpPr txBox="1"/>
          <p:nvPr/>
        </p:nvSpPr>
        <p:spPr>
          <a:xfrm>
            <a:off x="179967" y="214235"/>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96;p4"/>
          <p:cNvSpPr/>
          <p:nvPr/>
        </p:nvSpPr>
        <p:spPr>
          <a:xfrm>
            <a:off x="291966"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96"/>
                                        </p:tgtEl>
                                        <p:attrNameLst>
                                          <p:attrName>ppt_y</p:attrName>
                                        </p:attrNameLst>
                                      </p:cBhvr>
                                      <p:tavLst>
                                        <p:tav tm="0">
                                          <p:val>
                                            <p:strVal val="#ppt_y"/>
                                          </p:val>
                                        </p:tav>
                                        <p:tav tm="100000">
                                          <p:val>
                                            <p:strVal val="#ppt_y+1"/>
                                          </p:val>
                                        </p:tav>
                                      </p:tavLst>
                                    </p:anim>
                                    <p:set>
                                      <p:cBhvr>
                                        <p:cTn id="7" dur="1" fill="hold">
                                          <p:stCondLst>
                                            <p:cond delay="5000"/>
                                          </p:stCondLst>
                                        </p:cTn>
                                        <p:tgtEl>
                                          <p:spTgt spid="96"/>
                                        </p:tgtEl>
                                        <p:attrNameLst>
                                          <p:attrName>style.visibility</p:attrName>
                                        </p:attrNameLst>
                                      </p:cBhvr>
                                      <p:to>
                                        <p:strVal val="hidden"/>
                                      </p:to>
                                    </p:set>
                                  </p:childTnLst>
                                </p:cTn>
                              </p:par>
                              <p:par>
                                <p:cTn id="8" presetID="1" presetClass="exit" presetSubtype="0" fill="hold" nodeType="withEffect">
                                  <p:stCondLst>
                                    <p:cond delay="59900"/>
                                  </p:stCondLst>
                                  <p:childTnLst>
                                    <p:set>
                                      <p:cBhvr>
                                        <p:cTn id="9" dur="1" fill="hold">
                                          <p:stCondLst>
                                            <p:cond delay="1"/>
                                          </p:stCondLst>
                                        </p:cTn>
                                        <p:tgtEl>
                                          <p:spTgt spid="95"/>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94"/>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93"/>
                                        </p:tgtEl>
                                        <p:attrNameLst>
                                          <p:attrName>style.visibility</p:attrName>
                                        </p:attrNameLst>
                                      </p:cBhvr>
                                      <p:to>
                                        <p:strVal val="hidden"/>
                                      </p:to>
                                    </p:set>
                                  </p:childTnLst>
                                </p:cTn>
                              </p:par>
                              <p:par>
                                <p:cTn id="14" presetID="1" presetClass="exit" presetSubtype="0" fill="hold" nodeType="withEffect">
                                  <p:stCondLst>
                                    <p:cond delay="240500"/>
                                  </p:stCondLst>
                                  <p:childTnLst>
                                    <p:set>
                                      <p:cBhvr>
                                        <p:cTn id="15" dur="1" fill="hold">
                                          <p:stCondLst>
                                            <p:cond delay="1"/>
                                          </p:stCondLst>
                                        </p:cTn>
                                        <p:tgtEl>
                                          <p:spTgt spid="92"/>
                                        </p:tgtEl>
                                        <p:attrNameLst>
                                          <p:attrName>style.visibility</p:attrName>
                                        </p:attrNameLst>
                                      </p:cBhvr>
                                      <p:to>
                                        <p:strVal val="hidden"/>
                                      </p:to>
                                    </p:set>
                                  </p:childTnLst>
                                </p:cTn>
                              </p:par>
                              <p:par>
                                <p:cTn id="16" presetID="1" presetClass="exit" presetSubtype="0" fill="hold" nodeType="withEffect">
                                  <p:stCondLst>
                                    <p:cond delay="301000"/>
                                  </p:stCondLst>
                                  <p:childTnLst>
                                    <p:set>
                                      <p:cBhvr>
                                        <p:cTn id="17" dur="1" fill="hold">
                                          <p:stCondLst>
                                            <p:cond delay="1"/>
                                          </p:stCondLst>
                                        </p:cTn>
                                        <p:tgtEl>
                                          <p:spTgt spid="91"/>
                                        </p:tgtEl>
                                        <p:attrNameLst>
                                          <p:attrName>style.visibility</p:attrName>
                                        </p:attrNameLst>
                                      </p:cBhvr>
                                      <p:to>
                                        <p:strVal val="hidden"/>
                                      </p:to>
                                    </p:set>
                                  </p:childTnLst>
                                </p:cTn>
                              </p:par>
                              <p:par>
                                <p:cTn id="18" presetID="1" presetClass="exit" presetSubtype="0" fill="hold" nodeType="withEffect">
                                  <p:stCondLst>
                                    <p:cond delay="329400"/>
                                  </p:stCondLst>
                                  <p:childTnLst>
                                    <p:set>
                                      <p:cBhvr>
                                        <p:cTn id="19" dur="1" fill="hold">
                                          <p:stCondLst>
                                            <p:cond delay="1"/>
                                          </p:stCondLst>
                                        </p:cTn>
                                        <p:tgtEl>
                                          <p:spTgt spid="90"/>
                                        </p:tgtEl>
                                        <p:attrNameLst>
                                          <p:attrName>style.visibility</p:attrName>
                                        </p:attrNameLst>
                                      </p:cBhvr>
                                      <p:to>
                                        <p:strVal val="hidden"/>
                                      </p:to>
                                    </p:set>
                                  </p:childTnLst>
                                </p:cTn>
                              </p:par>
                              <p:par>
                                <p:cTn id="20" presetID="1" presetClass="exit" presetSubtype="0" fill="hold" nodeType="withEffect">
                                  <p:stCondLst>
                                    <p:cond delay="349500"/>
                                  </p:stCondLst>
                                  <p:childTnLst>
                                    <p:set>
                                      <p:cBhvr>
                                        <p:cTn id="21" dur="1" fill="hold">
                                          <p:stCondLst>
                                            <p:cond delay="1"/>
                                          </p:stCondLst>
                                        </p:cTn>
                                        <p:tgtEl>
                                          <p:spTgt spid="89"/>
                                        </p:tgtEl>
                                        <p:attrNameLst>
                                          <p:attrName>style.visibility</p:attrName>
                                        </p:attrNameLst>
                                      </p:cBhvr>
                                      <p:to>
                                        <p:strVal val="hidden"/>
                                      </p:to>
                                    </p:set>
                                  </p:childTnLst>
                                </p:cTn>
                              </p:par>
                              <p:par>
                                <p:cTn id="22" presetID="1" presetClass="exit" presetSubtype="0" fill="hold" nodeType="withEffect">
                                  <p:stCondLst>
                                    <p:cond delay="358800"/>
                                  </p:stCondLst>
                                  <p:childTnLst>
                                    <p:set>
                                      <p:cBhvr>
                                        <p:cTn id="23" dur="1" fill="hold">
                                          <p:stCondLst>
                                            <p:cond delay="1"/>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5"/>
          <p:cNvSpPr txBox="1">
            <a:spLocks noGrp="1"/>
          </p:cNvSpPr>
          <p:nvPr>
            <p:ph type="body" idx="1"/>
          </p:nvPr>
        </p:nvSpPr>
        <p:spPr>
          <a:xfrm>
            <a:off x="3748139" y="2605124"/>
            <a:ext cx="7404770" cy="3615567"/>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ct val="100000"/>
              <a:buNone/>
            </a:pPr>
            <a:r>
              <a:rPr lang="en-US" sz="2400" i="0" dirty="0">
                <a:solidFill>
                  <a:schemeClr val="dk1"/>
                </a:solidFill>
                <a:latin typeface="Arial"/>
                <a:ea typeface="Arial"/>
                <a:cs typeface="Arial"/>
                <a:sym typeface="Arial"/>
              </a:rPr>
              <a:t>What is one thing our leaders could do to make clarity, brevity, and punch the new norm for emails in the organization?</a:t>
            </a:r>
            <a:endParaRPr dirty="0"/>
          </a:p>
          <a:p>
            <a:pPr marL="0" lvl="0" indent="0" algn="l" rtl="0">
              <a:lnSpc>
                <a:spcPct val="150000"/>
              </a:lnSpc>
              <a:spcBef>
                <a:spcPts val="1200"/>
              </a:spcBef>
              <a:spcAft>
                <a:spcPts val="0"/>
              </a:spcAft>
              <a:buClr>
                <a:schemeClr val="dk1"/>
              </a:buClr>
              <a:buSzPct val="100000"/>
              <a:buNone/>
            </a:pPr>
            <a:r>
              <a:rPr lang="en-US" sz="2400" i="0" dirty="0">
                <a:solidFill>
                  <a:schemeClr val="dk1"/>
                </a:solidFill>
                <a:latin typeface="Arial"/>
                <a:ea typeface="Arial"/>
                <a:cs typeface="Arial"/>
                <a:sym typeface="Arial"/>
              </a:rPr>
              <a:t>In emails from leadership, what do we wish was more present–clarity, brevity, or punch–to make those emails more useful?</a:t>
            </a:r>
          </a:p>
        </p:txBody>
      </p:sp>
      <p:sp>
        <p:nvSpPr>
          <p:cNvPr id="103" name="Google Shape;103;p5"/>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04" name="Google Shape;104;p5"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05" name="Google Shape;105;p5"/>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6" name="Google Shape;106;p5"/>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107;p5"/>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108;p5"/>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109;p5"/>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110;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111;p5"/>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Google Shape;112;p5"/>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12"/>
                                        </p:tgtEl>
                                        <p:attrNameLst>
                                          <p:attrName>ppt_y</p:attrName>
                                        </p:attrNameLst>
                                      </p:cBhvr>
                                      <p:tavLst>
                                        <p:tav tm="0">
                                          <p:val>
                                            <p:strVal val="#ppt_y"/>
                                          </p:val>
                                        </p:tav>
                                        <p:tav tm="100000">
                                          <p:val>
                                            <p:strVal val="#ppt_y+1"/>
                                          </p:val>
                                        </p:tav>
                                      </p:tavLst>
                                    </p:anim>
                                    <p:set>
                                      <p:cBhvr>
                                        <p:cTn id="7" dur="1" fill="hold">
                                          <p:stCondLst>
                                            <p:cond delay="5000"/>
                                          </p:stCondLst>
                                        </p:cTn>
                                        <p:tgtEl>
                                          <p:spTgt spid="112"/>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111"/>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10"/>
                                        </p:tgtEl>
                                        <p:attrNameLst>
                                          <p:attrName>style.visibility</p:attrName>
                                        </p:attrNameLst>
                                      </p:cBhvr>
                                      <p:to>
                                        <p:strVal val="hidden"/>
                                      </p:to>
                                    </p:set>
                                  </p:childTnLst>
                                </p:cTn>
                              </p:par>
                              <p:par>
                                <p:cTn id="12" presetID="1" presetClass="exit" presetSubtype="0" fill="hold" nodeType="withEffect">
                                  <p:stCondLst>
                                    <p:cond delay="150800"/>
                                  </p:stCondLst>
                                  <p:childTnLst>
                                    <p:set>
                                      <p:cBhvr>
                                        <p:cTn id="13" dur="1" fill="hold">
                                          <p:stCondLst>
                                            <p:cond delay="1"/>
                                          </p:stCondLst>
                                        </p:cTn>
                                        <p:tgtEl>
                                          <p:spTgt spid="109"/>
                                        </p:tgtEl>
                                        <p:attrNameLst>
                                          <p:attrName>style.visibility</p:attrName>
                                        </p:attrNameLst>
                                      </p:cBhvr>
                                      <p:to>
                                        <p:strVal val="hidden"/>
                                      </p:to>
                                    </p:set>
                                  </p:childTnLst>
                                </p:cTn>
                              </p:par>
                              <p:par>
                                <p:cTn id="14" presetID="1" presetClass="exit" presetSubtype="0" fill="hold" nodeType="withEffect">
                                  <p:stCondLst>
                                    <p:cond delay="170000"/>
                                  </p:stCondLst>
                                  <p:childTnLst>
                                    <p:set>
                                      <p:cBhvr>
                                        <p:cTn id="15" dur="1" fill="hold">
                                          <p:stCondLst>
                                            <p:cond delay="1"/>
                                          </p:stCondLst>
                                        </p:cTn>
                                        <p:tgtEl>
                                          <p:spTgt spid="108"/>
                                        </p:tgtEl>
                                        <p:attrNameLst>
                                          <p:attrName>style.visibility</p:attrName>
                                        </p:attrNameLst>
                                      </p:cBhvr>
                                      <p:to>
                                        <p:strVal val="hidden"/>
                                      </p:to>
                                    </p:set>
                                  </p:childTnLst>
                                </p:cTn>
                              </p:par>
                              <p:par>
                                <p:cTn id="16" presetID="1" presetClass="exit" presetSubtype="0" fill="hold" nodeType="withEffect">
                                  <p:stCondLst>
                                    <p:cond delay="178800"/>
                                  </p:stCondLst>
                                  <p:childTnLst>
                                    <p:set>
                                      <p:cBhvr>
                                        <p:cTn id="17" dur="1" fill="hold">
                                          <p:stCondLst>
                                            <p:cond delay="1"/>
                                          </p:stCondLst>
                                        </p:cTn>
                                        <p:tgtEl>
                                          <p:spTgt spid="1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944824"/>
        </a:solidFill>
        <a:effectLst/>
      </p:bgPr>
    </p:bg>
    <p:spTree>
      <p:nvGrpSpPr>
        <p:cNvPr id="1" name="Shape 44"/>
        <p:cNvGrpSpPr/>
        <p:nvPr/>
      </p:nvGrpSpPr>
      <p:grpSpPr>
        <a:xfrm>
          <a:off x="0" y="0"/>
          <a:ext cx="0" cy="0"/>
          <a:chOff x="0" y="0"/>
          <a:chExt cx="0" cy="0"/>
        </a:xfrm>
      </p:grpSpPr>
      <p:sp>
        <p:nvSpPr>
          <p:cNvPr id="45" name="Google Shape;45;p1"/>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FFFFFF"/>
                </a:solidFill>
                <a:effectLst/>
                <a:uLnTx/>
                <a:uFillTx/>
                <a:latin typeface="Arial"/>
                <a:ea typeface="Arial"/>
                <a:cs typeface="Arial"/>
                <a:sym typeface="Arial"/>
              </a:rPr>
              <a:t>LESSON 1</a:t>
            </a:r>
            <a:r>
              <a:rPr kumimoji="0" lang="en-US" sz="2800" b="1" i="0" u="none" strike="noStrike" kern="0" cap="none" spc="0" normalizeH="0" baseline="0" noProof="0">
                <a:ln>
                  <a:noFill/>
                </a:ln>
                <a:solidFill>
                  <a:srgbClr val="FFFFFF"/>
                </a:solidFill>
                <a:effectLst/>
                <a:uLnTx/>
                <a:uFillTx/>
                <a:latin typeface="Arial"/>
                <a:cs typeface="Arial"/>
                <a:sym typeface="Arial"/>
              </a:rPr>
              <a:t>2</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 name="Google Shape;46;p1"/>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EMAIL: </a:t>
            </a:r>
            <a:br>
              <a:rPr kumimoji="0" lang="en-US" sz="5400" b="0" i="0" u="none" strike="noStrike" kern="0" cap="none" spc="0" normalizeH="0" baseline="0" noProof="0">
                <a:ln>
                  <a:noFill/>
                </a:ln>
                <a:solidFill>
                  <a:srgbClr val="FFFFFF"/>
                </a:solidFill>
                <a:effectLst/>
                <a:uLnTx/>
                <a:uFillTx/>
                <a:latin typeface="Arial"/>
                <a:ea typeface="Arial"/>
                <a:cs typeface="Arial"/>
                <a:sym typeface="Arial"/>
              </a:rPr>
            </a:b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SENDING LESS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1"/>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8" name="Google Shape;48;p1"/>
          <p:cNvGrpSpPr/>
          <p:nvPr/>
        </p:nvGrpSpPr>
        <p:grpSpPr>
          <a:xfrm>
            <a:off x="1830266" y="460736"/>
            <a:ext cx="5686669" cy="1202212"/>
            <a:chOff x="3111501" y="486136"/>
            <a:chExt cx="5686669" cy="1202212"/>
          </a:xfrm>
        </p:grpSpPr>
        <p:sp>
          <p:nvSpPr>
            <p:cNvPr id="49" name="Google Shape;49;p1"/>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400" b="1" i="0" u="none" strike="noStrike" kern="0" cap="none" spc="0" normalizeH="0" baseline="0" noProof="0">
                  <a:ln>
                    <a:noFill/>
                  </a:ln>
                  <a:solidFill>
                    <a:srgbClr val="C8845E"/>
                  </a:solidFill>
                  <a:effectLst/>
                  <a:uLnTx/>
                  <a:uFillTx/>
                  <a:latin typeface="Arial"/>
                  <a:ea typeface="Arial"/>
                  <a:cs typeface="Arial"/>
                  <a:sym typeface="Arial"/>
                </a:rPr>
                <a:t>ACCOUNTABILITY HUDDLE</a:t>
              </a:r>
              <a:endParaRPr kumimoji="0" sz="2400" b="1" i="0" u="none" strike="noStrike" kern="0" cap="none" spc="0" normalizeH="0" baseline="0" noProof="0">
                <a:ln>
                  <a:noFill/>
                </a:ln>
                <a:solidFill>
                  <a:srgbClr val="C8845E"/>
                </a:solidFill>
                <a:effectLst/>
                <a:uLnTx/>
                <a:uFillTx/>
                <a:latin typeface="Arial"/>
                <a:ea typeface="Arial"/>
                <a:cs typeface="Arial"/>
                <a:sym typeface="Arial"/>
              </a:endParaRPr>
            </a:p>
          </p:txBody>
        </p:sp>
        <p:pic>
          <p:nvPicPr>
            <p:cNvPr id="50" name="Google Shape;50;p1"/>
            <p:cNvPicPr preferRelativeResize="0"/>
            <p:nvPr/>
          </p:nvPicPr>
          <p:blipFill rotWithShape="1">
            <a:blip r:embed="rId3">
              <a:alphaModFix/>
            </a:blip>
            <a:srcRect l="24249" r="23108"/>
            <a:stretch/>
          </p:blipFill>
          <p:spPr>
            <a:xfrm>
              <a:off x="3111501" y="486136"/>
              <a:ext cx="1168400" cy="1202212"/>
            </a:xfrm>
            <a:prstGeom prst="rect">
              <a:avLst/>
            </a:prstGeom>
            <a:noFill/>
            <a:ln>
              <a:noFill/>
            </a:ln>
          </p:spPr>
        </p:pic>
      </p:grpSp>
      <p:sp>
        <p:nvSpPr>
          <p:cNvPr id="51" name="Google Shape;51;p1"/>
          <p:cNvSpPr txBox="1"/>
          <p:nvPr/>
        </p:nvSpPr>
        <p:spPr>
          <a:xfrm>
            <a:off x="10027357" y="6305006"/>
            <a:ext cx="127145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 Juliet Funt Group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
        <p:cNvGrpSpPr/>
        <p:nvPr/>
      </p:nvGrpSpPr>
      <p:grpSpPr>
        <a:xfrm>
          <a:off x="0" y="0"/>
          <a:ext cx="0" cy="0"/>
          <a:chOff x="0" y="0"/>
          <a:chExt cx="0" cy="0"/>
        </a:xfrm>
      </p:grpSpPr>
      <p:sp>
        <p:nvSpPr>
          <p:cNvPr id="57" name="Google Shape;57;p2"/>
          <p:cNvSpPr txBox="1">
            <a:spLocks noGrp="1"/>
          </p:cNvSpPr>
          <p:nvPr>
            <p:ph type="title" idx="4294967295"/>
          </p:nvPr>
        </p:nvSpPr>
        <p:spPr>
          <a:xfrm>
            <a:off x="3091865" y="1677969"/>
            <a:ext cx="7371762" cy="55947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8F3F2"/>
              </a:buClr>
              <a:buSzPts val="2800"/>
              <a:buFont typeface="Arial"/>
              <a:buNone/>
            </a:pPr>
            <a:r>
              <a:rPr lang="en-US" sz="2800" b="1">
                <a:solidFill>
                  <a:srgbClr val="F8F3F2"/>
                </a:solidFill>
                <a:latin typeface="Arial"/>
                <a:ea typeface="Arial"/>
                <a:cs typeface="Arial"/>
                <a:sym typeface="Arial"/>
              </a:rPr>
              <a:t>This lesson’s goal:</a:t>
            </a:r>
            <a:endParaRPr/>
          </a:p>
        </p:txBody>
      </p:sp>
      <p:sp>
        <p:nvSpPr>
          <p:cNvPr id="58" name="Google Shape;58;p2"/>
          <p:cNvSpPr txBox="1">
            <a:spLocks noGrp="1"/>
          </p:cNvSpPr>
          <p:nvPr>
            <p:ph type="body" idx="4294967295"/>
          </p:nvPr>
        </p:nvSpPr>
        <p:spPr>
          <a:xfrm>
            <a:off x="3091865" y="2525486"/>
            <a:ext cx="7562280" cy="321170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Send less of everything.</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Do any of us personally think we send too many CCs? If yes, what drives this habit?</a:t>
            </a:r>
            <a:endParaRPr sz="2400">
              <a:solidFill>
                <a:srgbClr val="7F7F7F"/>
              </a:solidFill>
              <a:latin typeface="Arial"/>
              <a:ea typeface="Arial"/>
              <a:cs typeface="Arial"/>
              <a:sym typeface="Arial"/>
            </a:endParaRPr>
          </a:p>
        </p:txBody>
      </p:sp>
      <p:sp>
        <p:nvSpPr>
          <p:cNvPr id="65" name="Google Shape;65;p3"/>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66" name="Google Shape;66;p3"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67" name="Google Shape;67;p3"/>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8" name="Google Shape;68;p3"/>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69;p3"/>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3"/>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71;p3"/>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72;p3"/>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73;p3"/>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74;p3"/>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75;p3"/>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75"/>
                                        </p:tgtEl>
                                        <p:attrNameLst>
                                          <p:attrName>ppt_y</p:attrName>
                                        </p:attrNameLst>
                                      </p:cBhvr>
                                      <p:tavLst>
                                        <p:tav tm="0">
                                          <p:val>
                                            <p:strVal val="#ppt_y"/>
                                          </p:val>
                                        </p:tav>
                                        <p:tav tm="100000">
                                          <p:val>
                                            <p:strVal val="#ppt_y+1"/>
                                          </p:val>
                                        </p:tav>
                                      </p:tavLst>
                                    </p:anim>
                                    <p:set>
                                      <p:cBhvr>
                                        <p:cTn id="7" dur="1" fill="hold">
                                          <p:stCondLst>
                                            <p:cond delay="5000"/>
                                          </p:stCondLst>
                                        </p:cTn>
                                        <p:tgtEl>
                                          <p:spTgt spid="75"/>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74"/>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73"/>
                                        </p:tgtEl>
                                        <p:attrNameLst>
                                          <p:attrName>style.visibility</p:attrName>
                                        </p:attrNameLst>
                                      </p:cBhvr>
                                      <p:to>
                                        <p:strVal val="hidden"/>
                                      </p:to>
                                    </p:set>
                                  </p:childTnLst>
                                </p:cTn>
                              </p:par>
                              <p:par>
                                <p:cTn id="12" presetID="1" presetClass="exit" presetSubtype="0" fill="hold" nodeType="withEffect">
                                  <p:stCondLst>
                                    <p:cond delay="180000"/>
                                  </p:stCondLst>
                                  <p:childTnLst>
                                    <p:set>
                                      <p:cBhvr>
                                        <p:cTn id="13" dur="1" fill="hold">
                                          <p:stCondLst>
                                            <p:cond delay="1"/>
                                          </p:stCondLst>
                                        </p:cTn>
                                        <p:tgtEl>
                                          <p:spTgt spid="72"/>
                                        </p:tgtEl>
                                        <p:attrNameLst>
                                          <p:attrName>style.visibility</p:attrName>
                                        </p:attrNameLst>
                                      </p:cBhvr>
                                      <p:to>
                                        <p:strVal val="hidden"/>
                                      </p:to>
                                    </p:set>
                                  </p:childTnLst>
                                </p:cTn>
                              </p:par>
                              <p:par>
                                <p:cTn id="14" presetID="1" presetClass="exit" presetSubtype="0" fill="hold" nodeType="withEffect">
                                  <p:stCondLst>
                                    <p:cond delay="210000"/>
                                  </p:stCondLst>
                                  <p:childTnLst>
                                    <p:set>
                                      <p:cBhvr>
                                        <p:cTn id="15" dur="1" fill="hold">
                                          <p:stCondLst>
                                            <p:cond delay="1"/>
                                          </p:stCondLst>
                                        </p:cTn>
                                        <p:tgtEl>
                                          <p:spTgt spid="71"/>
                                        </p:tgtEl>
                                        <p:attrNameLst>
                                          <p:attrName>style.visibility</p:attrName>
                                        </p:attrNameLst>
                                      </p:cBhvr>
                                      <p:to>
                                        <p:strVal val="hidden"/>
                                      </p:to>
                                    </p:set>
                                  </p:childTnLst>
                                </p:cTn>
                              </p:par>
                              <p:par>
                                <p:cTn id="16" presetID="1" presetClass="exit" presetSubtype="0" fill="hold" nodeType="withEffect">
                                  <p:stCondLst>
                                    <p:cond delay="230800"/>
                                  </p:stCondLst>
                                  <p:childTnLst>
                                    <p:set>
                                      <p:cBhvr>
                                        <p:cTn id="17" dur="1" fill="hold">
                                          <p:stCondLst>
                                            <p:cond delay="1"/>
                                          </p:stCondLst>
                                        </p:cTn>
                                        <p:tgtEl>
                                          <p:spTgt spid="70"/>
                                        </p:tgtEl>
                                        <p:attrNameLst>
                                          <p:attrName>style.visibility</p:attrName>
                                        </p:attrNameLst>
                                      </p:cBhvr>
                                      <p:to>
                                        <p:strVal val="hidden"/>
                                      </p:to>
                                    </p:set>
                                  </p:childTnLst>
                                </p:cTn>
                              </p:par>
                              <p:par>
                                <p:cTn id="18" presetID="1" presetClass="exit" presetSubtype="0" fill="hold" nodeType="withEffect">
                                  <p:stCondLst>
                                    <p:cond delay="238800"/>
                                  </p:stCondLst>
                                  <p:childTnLst>
                                    <p:set>
                                      <p:cBhvr>
                                        <p:cTn id="19" dur="1" fill="hold">
                                          <p:stCondLst>
                                            <p:cond delay="1"/>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4"/>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What can we do to support one another in sending not only fewer CCs, but also fewer emails?</a:t>
            </a:r>
            <a:endParaRPr sz="2400">
              <a:solidFill>
                <a:srgbClr val="7F7F7F"/>
              </a:solidFill>
              <a:latin typeface="Arial"/>
              <a:ea typeface="Arial"/>
              <a:cs typeface="Arial"/>
              <a:sym typeface="Arial"/>
            </a:endParaRPr>
          </a:p>
        </p:txBody>
      </p:sp>
      <p:sp>
        <p:nvSpPr>
          <p:cNvPr id="82" name="Google Shape;82;p4"/>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83" name="Google Shape;83;p4"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84" name="Google Shape;84;p4"/>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5" name="Google Shape;85;p4"/>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6" name="Google Shape;86;p4"/>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7" name="Google Shape;87;p4"/>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88;p4"/>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9;p4"/>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90;p4"/>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91;p4"/>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92;p4"/>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92"/>
                                        </p:tgtEl>
                                        <p:attrNameLst>
                                          <p:attrName>ppt_y</p:attrName>
                                        </p:attrNameLst>
                                      </p:cBhvr>
                                      <p:tavLst>
                                        <p:tav tm="0">
                                          <p:val>
                                            <p:strVal val="#ppt_y"/>
                                          </p:val>
                                        </p:tav>
                                        <p:tav tm="100000">
                                          <p:val>
                                            <p:strVal val="#ppt_y+1"/>
                                          </p:val>
                                        </p:tav>
                                      </p:tavLst>
                                    </p:anim>
                                    <p:set>
                                      <p:cBhvr>
                                        <p:cTn id="7" dur="1" fill="hold">
                                          <p:stCondLst>
                                            <p:cond delay="5000"/>
                                          </p:stCondLst>
                                        </p:cTn>
                                        <p:tgtEl>
                                          <p:spTgt spid="92"/>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91"/>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90"/>
                                        </p:tgtEl>
                                        <p:attrNameLst>
                                          <p:attrName>style.visibility</p:attrName>
                                        </p:attrNameLst>
                                      </p:cBhvr>
                                      <p:to>
                                        <p:strVal val="hidden"/>
                                      </p:to>
                                    </p:set>
                                  </p:childTnLst>
                                </p:cTn>
                              </p:par>
                              <p:par>
                                <p:cTn id="12" presetID="1" presetClass="exit" presetSubtype="0" fill="hold" nodeType="withEffect">
                                  <p:stCondLst>
                                    <p:cond delay="180000"/>
                                  </p:stCondLst>
                                  <p:childTnLst>
                                    <p:set>
                                      <p:cBhvr>
                                        <p:cTn id="13" dur="1" fill="hold">
                                          <p:stCondLst>
                                            <p:cond delay="1"/>
                                          </p:stCondLst>
                                        </p:cTn>
                                        <p:tgtEl>
                                          <p:spTgt spid="89"/>
                                        </p:tgtEl>
                                        <p:attrNameLst>
                                          <p:attrName>style.visibility</p:attrName>
                                        </p:attrNameLst>
                                      </p:cBhvr>
                                      <p:to>
                                        <p:strVal val="hidden"/>
                                      </p:to>
                                    </p:set>
                                  </p:childTnLst>
                                </p:cTn>
                              </p:par>
                              <p:par>
                                <p:cTn id="14" presetID="1" presetClass="exit" presetSubtype="0" fill="hold" nodeType="withEffect">
                                  <p:stCondLst>
                                    <p:cond delay="210000"/>
                                  </p:stCondLst>
                                  <p:childTnLst>
                                    <p:set>
                                      <p:cBhvr>
                                        <p:cTn id="15" dur="1" fill="hold">
                                          <p:stCondLst>
                                            <p:cond delay="1"/>
                                          </p:stCondLst>
                                        </p:cTn>
                                        <p:tgtEl>
                                          <p:spTgt spid="88"/>
                                        </p:tgtEl>
                                        <p:attrNameLst>
                                          <p:attrName>style.visibility</p:attrName>
                                        </p:attrNameLst>
                                      </p:cBhvr>
                                      <p:to>
                                        <p:strVal val="hidden"/>
                                      </p:to>
                                    </p:set>
                                  </p:childTnLst>
                                </p:cTn>
                              </p:par>
                              <p:par>
                                <p:cTn id="16" presetID="1" presetClass="exit" presetSubtype="0" fill="hold" nodeType="withEffect">
                                  <p:stCondLst>
                                    <p:cond delay="230800"/>
                                  </p:stCondLst>
                                  <p:childTnLst>
                                    <p:set>
                                      <p:cBhvr>
                                        <p:cTn id="17" dur="1" fill="hold">
                                          <p:stCondLst>
                                            <p:cond delay="1"/>
                                          </p:stCondLst>
                                        </p:cTn>
                                        <p:tgtEl>
                                          <p:spTgt spid="87"/>
                                        </p:tgtEl>
                                        <p:attrNameLst>
                                          <p:attrName>style.visibility</p:attrName>
                                        </p:attrNameLst>
                                      </p:cBhvr>
                                      <p:to>
                                        <p:strVal val="hidden"/>
                                      </p:to>
                                    </p:set>
                                  </p:childTnLst>
                                </p:cTn>
                              </p:par>
                              <p:par>
                                <p:cTn id="18" presetID="1" presetClass="exit" presetSubtype="0" fill="hold" nodeType="withEffect">
                                  <p:stCondLst>
                                    <p:cond delay="238800"/>
                                  </p:stCondLst>
                                  <p:childTnLst>
                                    <p:set>
                                      <p:cBhvr>
                                        <p:cTn id="19" dur="1" fill="hold">
                                          <p:stCondLst>
                                            <p:cond delay="1"/>
                                          </p:stCondLst>
                                        </p:cTn>
                                        <p:tgtEl>
                                          <p:spTgt spid="8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5"/>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fontScale="92500"/>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In the audio for this lesson, Juliet introduced the W.A.I.T. (Whose Action Is This?) technique, which encourages us to remove anyone from the distribution list who isn’t expected to act on the message. What barriers do we think we’ll encounter in implementing this technique, and how can we overcome them?</a:t>
            </a:r>
            <a:endParaRPr sz="2400">
              <a:solidFill>
                <a:srgbClr val="7F7F7F"/>
              </a:solidFill>
              <a:latin typeface="Arial"/>
              <a:ea typeface="Arial"/>
              <a:cs typeface="Arial"/>
              <a:sym typeface="Arial"/>
            </a:endParaRPr>
          </a:p>
        </p:txBody>
      </p:sp>
      <p:sp>
        <p:nvSpPr>
          <p:cNvPr id="99" name="Google Shape;99;p5"/>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00" name="Google Shape;100;p5"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01" name="Google Shape;101;p5"/>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2" name="Google Shape;102;p5"/>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3" name="Google Shape;103;p5"/>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4" name="Google Shape;104;p5"/>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5" name="Google Shape;105;p5"/>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6" name="Google Shape;106;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107;p5"/>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108;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109;p5"/>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09"/>
                                        </p:tgtEl>
                                        <p:attrNameLst>
                                          <p:attrName>ppt_y</p:attrName>
                                        </p:attrNameLst>
                                      </p:cBhvr>
                                      <p:tavLst>
                                        <p:tav tm="0">
                                          <p:val>
                                            <p:strVal val="#ppt_y"/>
                                          </p:val>
                                        </p:tav>
                                        <p:tav tm="100000">
                                          <p:val>
                                            <p:strVal val="#ppt_y+1"/>
                                          </p:val>
                                        </p:tav>
                                      </p:tavLst>
                                    </p:anim>
                                    <p:set>
                                      <p:cBhvr>
                                        <p:cTn id="7" dur="1" fill="hold">
                                          <p:stCondLst>
                                            <p:cond delay="5000"/>
                                          </p:stCondLst>
                                        </p:cTn>
                                        <p:tgtEl>
                                          <p:spTgt spid="109"/>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108"/>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07"/>
                                        </p:tgtEl>
                                        <p:attrNameLst>
                                          <p:attrName>style.visibility</p:attrName>
                                        </p:attrNameLst>
                                      </p:cBhvr>
                                      <p:to>
                                        <p:strVal val="hidden"/>
                                      </p:to>
                                    </p:set>
                                  </p:childTnLst>
                                </p:cTn>
                              </p:par>
                              <p:par>
                                <p:cTn id="12" presetID="1" presetClass="exit" presetSubtype="0" fill="hold" nodeType="withEffect">
                                  <p:stCondLst>
                                    <p:cond delay="180000"/>
                                  </p:stCondLst>
                                  <p:childTnLst>
                                    <p:set>
                                      <p:cBhvr>
                                        <p:cTn id="13" dur="1" fill="hold">
                                          <p:stCondLst>
                                            <p:cond delay="1"/>
                                          </p:stCondLst>
                                        </p:cTn>
                                        <p:tgtEl>
                                          <p:spTgt spid="106"/>
                                        </p:tgtEl>
                                        <p:attrNameLst>
                                          <p:attrName>style.visibility</p:attrName>
                                        </p:attrNameLst>
                                      </p:cBhvr>
                                      <p:to>
                                        <p:strVal val="hidden"/>
                                      </p:to>
                                    </p:set>
                                  </p:childTnLst>
                                </p:cTn>
                              </p:par>
                              <p:par>
                                <p:cTn id="14" presetID="1" presetClass="exit" presetSubtype="0" fill="hold" nodeType="withEffect">
                                  <p:stCondLst>
                                    <p:cond delay="210000"/>
                                  </p:stCondLst>
                                  <p:childTnLst>
                                    <p:set>
                                      <p:cBhvr>
                                        <p:cTn id="15" dur="1" fill="hold">
                                          <p:stCondLst>
                                            <p:cond delay="1"/>
                                          </p:stCondLst>
                                        </p:cTn>
                                        <p:tgtEl>
                                          <p:spTgt spid="105"/>
                                        </p:tgtEl>
                                        <p:attrNameLst>
                                          <p:attrName>style.visibility</p:attrName>
                                        </p:attrNameLst>
                                      </p:cBhvr>
                                      <p:to>
                                        <p:strVal val="hidden"/>
                                      </p:to>
                                    </p:set>
                                  </p:childTnLst>
                                </p:cTn>
                              </p:par>
                              <p:par>
                                <p:cTn id="16" presetID="1" presetClass="exit" presetSubtype="0" fill="hold" nodeType="withEffect">
                                  <p:stCondLst>
                                    <p:cond delay="230800"/>
                                  </p:stCondLst>
                                  <p:childTnLst>
                                    <p:set>
                                      <p:cBhvr>
                                        <p:cTn id="17" dur="1" fill="hold">
                                          <p:stCondLst>
                                            <p:cond delay="1"/>
                                          </p:stCondLst>
                                        </p:cTn>
                                        <p:tgtEl>
                                          <p:spTgt spid="104"/>
                                        </p:tgtEl>
                                        <p:attrNameLst>
                                          <p:attrName>style.visibility</p:attrName>
                                        </p:attrNameLst>
                                      </p:cBhvr>
                                      <p:to>
                                        <p:strVal val="hidden"/>
                                      </p:to>
                                    </p:set>
                                  </p:childTnLst>
                                </p:cTn>
                              </p:par>
                              <p:par>
                                <p:cTn id="18" presetID="1" presetClass="exit" presetSubtype="0" fill="hold" nodeType="withEffect">
                                  <p:stCondLst>
                                    <p:cond delay="238800"/>
                                  </p:stCondLst>
                                  <p:childTnLst>
                                    <p:set>
                                      <p:cBhvr>
                                        <p:cTn id="19" dur="1" fill="hold">
                                          <p:stCondLst>
                                            <p:cond delay="1"/>
                                          </p:stCondLst>
                                        </p:cTn>
                                        <p:tgtEl>
                                          <p:spTgt spid="10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6"/>
          <p:cNvSpPr txBox="1">
            <a:spLocks noGrp="1"/>
          </p:cNvSpPr>
          <p:nvPr>
            <p:ph type="body" idx="1"/>
          </p:nvPr>
        </p:nvSpPr>
        <p:spPr>
          <a:xfrm>
            <a:off x="3748139" y="2605124"/>
            <a:ext cx="7404770" cy="3615567"/>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dirty="0">
                <a:solidFill>
                  <a:schemeClr val="dk1"/>
                </a:solidFill>
                <a:latin typeface="Arial"/>
                <a:ea typeface="Arial"/>
                <a:cs typeface="Arial"/>
                <a:sym typeface="Arial"/>
              </a:rPr>
              <a:t>What do we want our leaders to do to help reduce the CC weight of the whole learning group?</a:t>
            </a:r>
            <a:endParaRPr dirty="0"/>
          </a:p>
        </p:txBody>
      </p:sp>
      <p:sp>
        <p:nvSpPr>
          <p:cNvPr id="116" name="Google Shape;116;p6"/>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17" name="Google Shape;117;p6"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18" name="Google Shape;118;p6"/>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19" name="Google Shape;119;p6"/>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0" name="Google Shape;120;p6"/>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1" name="Google Shape;121;p6"/>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2" name="Google Shape;122;p6"/>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3" name="Google Shape;123;p6"/>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 name="Google Shape;124;p6"/>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 name="Google Shape;125;p6"/>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25"/>
                                        </p:tgtEl>
                                        <p:attrNameLst>
                                          <p:attrName>ppt_y</p:attrName>
                                        </p:attrNameLst>
                                      </p:cBhvr>
                                      <p:tavLst>
                                        <p:tav tm="0">
                                          <p:val>
                                            <p:strVal val="#ppt_y"/>
                                          </p:val>
                                        </p:tav>
                                        <p:tav tm="100000">
                                          <p:val>
                                            <p:strVal val="#ppt_y+1"/>
                                          </p:val>
                                        </p:tav>
                                      </p:tavLst>
                                    </p:anim>
                                    <p:set>
                                      <p:cBhvr>
                                        <p:cTn id="7" dur="1" fill="hold">
                                          <p:stCondLst>
                                            <p:cond delay="5000"/>
                                          </p:stCondLst>
                                        </p:cTn>
                                        <p:tgtEl>
                                          <p:spTgt spid="125"/>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124"/>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23"/>
                                        </p:tgtEl>
                                        <p:attrNameLst>
                                          <p:attrName>style.visibility</p:attrName>
                                        </p:attrNameLst>
                                      </p:cBhvr>
                                      <p:to>
                                        <p:strVal val="hidden"/>
                                      </p:to>
                                    </p:set>
                                  </p:childTnLst>
                                </p:cTn>
                              </p:par>
                              <p:par>
                                <p:cTn id="12" presetID="1" presetClass="exit" presetSubtype="0" fill="hold" nodeType="withEffect">
                                  <p:stCondLst>
                                    <p:cond delay="150800"/>
                                  </p:stCondLst>
                                  <p:childTnLst>
                                    <p:set>
                                      <p:cBhvr>
                                        <p:cTn id="13" dur="1" fill="hold">
                                          <p:stCondLst>
                                            <p:cond delay="1"/>
                                          </p:stCondLst>
                                        </p:cTn>
                                        <p:tgtEl>
                                          <p:spTgt spid="122"/>
                                        </p:tgtEl>
                                        <p:attrNameLst>
                                          <p:attrName>style.visibility</p:attrName>
                                        </p:attrNameLst>
                                      </p:cBhvr>
                                      <p:to>
                                        <p:strVal val="hidden"/>
                                      </p:to>
                                    </p:set>
                                  </p:childTnLst>
                                </p:cTn>
                              </p:par>
                              <p:par>
                                <p:cTn id="14" presetID="1" presetClass="exit" presetSubtype="0" fill="hold" nodeType="withEffect">
                                  <p:stCondLst>
                                    <p:cond delay="170000"/>
                                  </p:stCondLst>
                                  <p:childTnLst>
                                    <p:set>
                                      <p:cBhvr>
                                        <p:cTn id="15" dur="1" fill="hold">
                                          <p:stCondLst>
                                            <p:cond delay="1"/>
                                          </p:stCondLst>
                                        </p:cTn>
                                        <p:tgtEl>
                                          <p:spTgt spid="121"/>
                                        </p:tgtEl>
                                        <p:attrNameLst>
                                          <p:attrName>style.visibility</p:attrName>
                                        </p:attrNameLst>
                                      </p:cBhvr>
                                      <p:to>
                                        <p:strVal val="hidden"/>
                                      </p:to>
                                    </p:set>
                                  </p:childTnLst>
                                </p:cTn>
                              </p:par>
                              <p:par>
                                <p:cTn id="16" presetID="1" presetClass="exit" presetSubtype="0" fill="hold" nodeType="withEffect">
                                  <p:stCondLst>
                                    <p:cond delay="178800"/>
                                  </p:stCondLst>
                                  <p:childTnLst>
                                    <p:set>
                                      <p:cBhvr>
                                        <p:cTn id="17" dur="1" fill="hold">
                                          <p:stCondLst>
                                            <p:cond delay="1"/>
                                          </p:stCondLst>
                                        </p:cTn>
                                        <p:tgtEl>
                                          <p:spTgt spid="1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944824"/>
        </a:solidFill>
        <a:effectLst/>
      </p:bgPr>
    </p:bg>
    <p:spTree>
      <p:nvGrpSpPr>
        <p:cNvPr id="1" name="Shape 44"/>
        <p:cNvGrpSpPr/>
        <p:nvPr/>
      </p:nvGrpSpPr>
      <p:grpSpPr>
        <a:xfrm>
          <a:off x="0" y="0"/>
          <a:ext cx="0" cy="0"/>
          <a:chOff x="0" y="0"/>
          <a:chExt cx="0" cy="0"/>
        </a:xfrm>
      </p:grpSpPr>
      <p:sp>
        <p:nvSpPr>
          <p:cNvPr id="45" name="Google Shape;45;p1"/>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FFFFFF"/>
                </a:solidFill>
                <a:effectLst/>
                <a:uLnTx/>
                <a:uFillTx/>
                <a:latin typeface="Arial"/>
                <a:ea typeface="Arial"/>
                <a:cs typeface="Arial"/>
                <a:sym typeface="Arial"/>
              </a:rPr>
              <a:t>LESSON 1</a:t>
            </a:r>
            <a:r>
              <a:rPr kumimoji="0" lang="en-US" sz="2800" b="1" i="0" u="none" strike="noStrike" kern="0" cap="none" spc="0" normalizeH="0" baseline="0" noProof="0">
                <a:ln>
                  <a:noFill/>
                </a:ln>
                <a:solidFill>
                  <a:srgbClr val="FFFFFF"/>
                </a:solidFill>
                <a:effectLst/>
                <a:uLnTx/>
                <a:uFillTx/>
                <a:latin typeface="Arial"/>
                <a:cs typeface="Arial"/>
                <a:sym typeface="Arial"/>
              </a:rPr>
              <a:t>3</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 name="Google Shape;46;p1"/>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2D VS. 3D</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1"/>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8" name="Google Shape;48;p1"/>
          <p:cNvGrpSpPr/>
          <p:nvPr/>
        </p:nvGrpSpPr>
        <p:grpSpPr>
          <a:xfrm>
            <a:off x="1830266" y="460736"/>
            <a:ext cx="5686669" cy="1202212"/>
            <a:chOff x="3111501" y="486136"/>
            <a:chExt cx="5686669" cy="1202212"/>
          </a:xfrm>
        </p:grpSpPr>
        <p:sp>
          <p:nvSpPr>
            <p:cNvPr id="49" name="Google Shape;49;p1"/>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400" b="1" i="0" u="none" strike="noStrike" kern="0" cap="none" spc="0" normalizeH="0" baseline="0" noProof="0">
                  <a:ln>
                    <a:noFill/>
                  </a:ln>
                  <a:solidFill>
                    <a:srgbClr val="C8845E"/>
                  </a:solidFill>
                  <a:effectLst/>
                  <a:uLnTx/>
                  <a:uFillTx/>
                  <a:latin typeface="Arial"/>
                  <a:ea typeface="Arial"/>
                  <a:cs typeface="Arial"/>
                  <a:sym typeface="Arial"/>
                </a:rPr>
                <a:t>ACCOUNTABILITY HUDDLE</a:t>
              </a:r>
              <a:endParaRPr kumimoji="0" sz="2400" b="1" i="0" u="none" strike="noStrike" kern="0" cap="none" spc="0" normalizeH="0" baseline="0" noProof="0">
                <a:ln>
                  <a:noFill/>
                </a:ln>
                <a:solidFill>
                  <a:srgbClr val="C8845E"/>
                </a:solidFill>
                <a:effectLst/>
                <a:uLnTx/>
                <a:uFillTx/>
                <a:latin typeface="Arial"/>
                <a:ea typeface="Arial"/>
                <a:cs typeface="Arial"/>
                <a:sym typeface="Arial"/>
              </a:endParaRPr>
            </a:p>
          </p:txBody>
        </p:sp>
        <p:pic>
          <p:nvPicPr>
            <p:cNvPr id="50" name="Google Shape;50;p1"/>
            <p:cNvPicPr preferRelativeResize="0"/>
            <p:nvPr/>
          </p:nvPicPr>
          <p:blipFill rotWithShape="1">
            <a:blip r:embed="rId3">
              <a:alphaModFix/>
            </a:blip>
            <a:srcRect l="24249" r="23108"/>
            <a:stretch/>
          </p:blipFill>
          <p:spPr>
            <a:xfrm>
              <a:off x="3111501" y="486136"/>
              <a:ext cx="1168400" cy="1202212"/>
            </a:xfrm>
            <a:prstGeom prst="rect">
              <a:avLst/>
            </a:prstGeom>
            <a:noFill/>
            <a:ln>
              <a:noFill/>
            </a:ln>
          </p:spPr>
        </p:pic>
      </p:grpSp>
      <p:sp>
        <p:nvSpPr>
          <p:cNvPr id="51" name="Google Shape;51;p1"/>
          <p:cNvSpPr txBox="1"/>
          <p:nvPr/>
        </p:nvSpPr>
        <p:spPr>
          <a:xfrm>
            <a:off x="10027357" y="6305006"/>
            <a:ext cx="127145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 Juliet Funt Group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
        <p:cNvGrpSpPr/>
        <p:nvPr/>
      </p:nvGrpSpPr>
      <p:grpSpPr>
        <a:xfrm>
          <a:off x="0" y="0"/>
          <a:ext cx="0" cy="0"/>
          <a:chOff x="0" y="0"/>
          <a:chExt cx="0" cy="0"/>
        </a:xfrm>
      </p:grpSpPr>
      <p:sp>
        <p:nvSpPr>
          <p:cNvPr id="57" name="Google Shape;57;p2"/>
          <p:cNvSpPr txBox="1">
            <a:spLocks noGrp="1"/>
          </p:cNvSpPr>
          <p:nvPr>
            <p:ph type="title" idx="4294967295"/>
          </p:nvPr>
        </p:nvSpPr>
        <p:spPr>
          <a:xfrm>
            <a:off x="3091865" y="1677969"/>
            <a:ext cx="7371762" cy="55947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8F3F2"/>
              </a:buClr>
              <a:buSzPts val="2800"/>
              <a:buFont typeface="Arial"/>
              <a:buNone/>
            </a:pPr>
            <a:r>
              <a:rPr lang="en-US" sz="2800" b="1">
                <a:solidFill>
                  <a:srgbClr val="F8F3F2"/>
                </a:solidFill>
                <a:latin typeface="Arial"/>
                <a:ea typeface="Arial"/>
                <a:cs typeface="Arial"/>
                <a:sym typeface="Arial"/>
              </a:rPr>
              <a:t>This lesson’s goal:</a:t>
            </a:r>
            <a:endParaRPr/>
          </a:p>
        </p:txBody>
      </p:sp>
      <p:sp>
        <p:nvSpPr>
          <p:cNvPr id="58" name="Google Shape;58;p2"/>
          <p:cNvSpPr txBox="1">
            <a:spLocks noGrp="1"/>
          </p:cNvSpPr>
          <p:nvPr>
            <p:ph type="body" idx="4294967295"/>
          </p:nvPr>
        </p:nvSpPr>
        <p:spPr>
          <a:xfrm>
            <a:off x="3091865" y="2525486"/>
            <a:ext cx="7562280" cy="3211706"/>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Make it a new habit to match what you’re communicating about (2D or 3D content) to how you’re communicating it (2D or 3D media).</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5" name="Google Shape;65;p3"/>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In this week’s activity, did we find mismatches between our content and medium–and if yes, where? What are the impacts to productivity and effectiveness?</a:t>
            </a:r>
            <a:endParaRPr/>
          </a:p>
        </p:txBody>
      </p:sp>
      <p:sp>
        <p:nvSpPr>
          <p:cNvPr id="66" name="Google Shape;66;p3"/>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a:solidFill>
                  <a:srgbClr val="B45527"/>
                </a:solidFill>
                <a:latin typeface="Arial"/>
                <a:ea typeface="Arial"/>
                <a:cs typeface="Arial"/>
                <a:sym typeface="Arial"/>
              </a:rPr>
              <a:t>LET’S</a:t>
            </a:r>
            <a:r>
              <a:rPr lang="en-US" sz="2800" b="1" i="0" u="none" strike="noStrike" cap="none">
                <a:solidFill>
                  <a:srgbClr val="944823"/>
                </a:solidFill>
                <a:latin typeface="Arial"/>
                <a:ea typeface="Arial"/>
                <a:cs typeface="Arial"/>
                <a:sym typeface="Arial"/>
              </a:rPr>
              <a:t> </a:t>
            </a:r>
            <a:r>
              <a:rPr lang="en-US" sz="2800" b="1" i="0" u="none" strike="noStrike" cap="none">
                <a:solidFill>
                  <a:srgbClr val="B45527"/>
                </a:solidFill>
                <a:latin typeface="Arial"/>
                <a:ea typeface="Arial"/>
                <a:cs typeface="Arial"/>
                <a:sym typeface="Arial"/>
              </a:rPr>
              <a:t>DISCUSS</a:t>
            </a:r>
            <a:endParaRPr sz="1800" b="0" i="0" u="none" strike="noStrike" cap="none">
              <a:solidFill>
                <a:srgbClr val="B45527"/>
              </a:solidFill>
              <a:latin typeface="Arial"/>
              <a:ea typeface="Arial"/>
              <a:cs typeface="Arial"/>
              <a:sym typeface="Arial"/>
            </a:endParaRPr>
          </a:p>
        </p:txBody>
      </p:sp>
      <p:pic>
        <p:nvPicPr>
          <p:cNvPr id="67" name="Google Shape;67;p3"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68" name="Google Shape;68;p3"/>
          <p:cNvSpPr txBox="1"/>
          <p:nvPr/>
        </p:nvSpPr>
        <p:spPr>
          <a:xfrm>
            <a:off x="156088"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Next!</a:t>
            </a:r>
            <a:endParaRPr/>
          </a:p>
        </p:txBody>
      </p:sp>
      <p:sp>
        <p:nvSpPr>
          <p:cNvPr id="69" name="Google Shape;69;p3"/>
          <p:cNvSpPr txBox="1"/>
          <p:nvPr/>
        </p:nvSpPr>
        <p:spPr>
          <a:xfrm>
            <a:off x="168028"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10 seconds</a:t>
            </a:r>
            <a:endParaRPr/>
          </a:p>
        </p:txBody>
      </p:sp>
      <p:sp>
        <p:nvSpPr>
          <p:cNvPr id="70" name="Google Shape;70;p3"/>
          <p:cNvSpPr txBox="1"/>
          <p:nvPr/>
        </p:nvSpPr>
        <p:spPr>
          <a:xfrm>
            <a:off x="16878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30 seconds</a:t>
            </a:r>
            <a:endParaRPr/>
          </a:p>
        </p:txBody>
      </p:sp>
      <p:sp>
        <p:nvSpPr>
          <p:cNvPr id="71" name="Google Shape;71;p3"/>
          <p:cNvSpPr txBox="1"/>
          <p:nvPr/>
        </p:nvSpPr>
        <p:spPr>
          <a:xfrm>
            <a:off x="168028"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60 seconds</a:t>
            </a:r>
            <a:endParaRPr/>
          </a:p>
        </p:txBody>
      </p:sp>
      <p:sp>
        <p:nvSpPr>
          <p:cNvPr id="72" name="Google Shape;72;p3"/>
          <p:cNvSpPr txBox="1"/>
          <p:nvPr/>
        </p:nvSpPr>
        <p:spPr>
          <a:xfrm>
            <a:off x="168028"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2 Minutes</a:t>
            </a:r>
            <a:endParaRPr/>
          </a:p>
        </p:txBody>
      </p:sp>
      <p:sp>
        <p:nvSpPr>
          <p:cNvPr id="73" name="Google Shape;73;p3"/>
          <p:cNvSpPr txBox="1"/>
          <p:nvPr/>
        </p:nvSpPr>
        <p:spPr>
          <a:xfrm>
            <a:off x="168028"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 Minutes</a:t>
            </a:r>
            <a:endParaRPr/>
          </a:p>
        </p:txBody>
      </p:sp>
      <p:sp>
        <p:nvSpPr>
          <p:cNvPr id="74" name="Google Shape;74;p3"/>
          <p:cNvSpPr txBox="1"/>
          <p:nvPr/>
        </p:nvSpPr>
        <p:spPr>
          <a:xfrm>
            <a:off x="168028"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4 Minutes</a:t>
            </a:r>
            <a:endParaRPr/>
          </a:p>
        </p:txBody>
      </p:sp>
      <p:sp>
        <p:nvSpPr>
          <p:cNvPr id="75" name="Google Shape;75;p3"/>
          <p:cNvSpPr txBox="1"/>
          <p:nvPr/>
        </p:nvSpPr>
        <p:spPr>
          <a:xfrm>
            <a:off x="179968"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5 Minutes</a:t>
            </a:r>
            <a:endParaRPr/>
          </a:p>
        </p:txBody>
      </p:sp>
      <p:sp>
        <p:nvSpPr>
          <p:cNvPr id="76" name="Google Shape;76;p3"/>
          <p:cNvSpPr txBox="1"/>
          <p:nvPr/>
        </p:nvSpPr>
        <p:spPr>
          <a:xfrm>
            <a:off x="179968" y="214235"/>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6 Minutes</a:t>
            </a:r>
            <a:endParaRPr/>
          </a:p>
        </p:txBody>
      </p:sp>
      <p:sp>
        <p:nvSpPr>
          <p:cNvPr id="77" name="Google Shape;77;p3"/>
          <p:cNvSpPr txBox="1"/>
          <p:nvPr/>
        </p:nvSpPr>
        <p:spPr>
          <a:xfrm>
            <a:off x="179968" y="214235"/>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7 Minutes</a:t>
            </a:r>
            <a:endParaRPr/>
          </a:p>
        </p:txBody>
      </p:sp>
      <p:sp>
        <p:nvSpPr>
          <p:cNvPr id="78" name="Google Shape;78;p3"/>
          <p:cNvSpPr txBox="1"/>
          <p:nvPr/>
        </p:nvSpPr>
        <p:spPr>
          <a:xfrm>
            <a:off x="179968" y="203325"/>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8 Minutes</a:t>
            </a:r>
            <a:endParaRPr/>
          </a:p>
        </p:txBody>
      </p:sp>
      <p:sp>
        <p:nvSpPr>
          <p:cNvPr id="79" name="Google Shape;79;p3"/>
          <p:cNvSpPr/>
          <p:nvPr/>
        </p:nvSpPr>
        <p:spPr>
          <a:xfrm>
            <a:off x="291967"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B45527"/>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79"/>
                                        </p:tgtEl>
                                        <p:attrNameLst>
                                          <p:attrName>ppt_y</p:attrName>
                                        </p:attrNameLst>
                                      </p:cBhvr>
                                      <p:tavLst>
                                        <p:tav tm="0">
                                          <p:val>
                                            <p:strVal val="#ppt_y"/>
                                          </p:val>
                                        </p:tav>
                                        <p:tav tm="100000">
                                          <p:val>
                                            <p:strVal val="#ppt_y+1"/>
                                          </p:val>
                                        </p:tav>
                                      </p:tavLst>
                                    </p:anim>
                                    <p:set>
                                      <p:cBhvr>
                                        <p:cTn id="7" dur="1" fill="hold">
                                          <p:stCondLst>
                                            <p:cond delay="5000"/>
                                          </p:stCondLst>
                                        </p:cTn>
                                        <p:tgtEl>
                                          <p:spTgt spid="79"/>
                                        </p:tgtEl>
                                        <p:attrNameLst>
                                          <p:attrName>style.visibility</p:attrName>
                                        </p:attrNameLst>
                                      </p:cBhvr>
                                      <p:to>
                                        <p:strVal val="hidden"/>
                                      </p:to>
                                    </p:set>
                                  </p:childTnLst>
                                </p:cTn>
                              </p:par>
                              <p:par>
                                <p:cTn id="8" presetID="1" presetClass="exit" presetSubtype="0" fill="hold" nodeType="withEffect">
                                  <p:stCondLst>
                                    <p:cond delay="59200"/>
                                  </p:stCondLst>
                                  <p:childTnLst>
                                    <p:set>
                                      <p:cBhvr>
                                        <p:cTn id="9" dur="1" fill="hold">
                                          <p:stCondLst>
                                            <p:cond delay="1"/>
                                          </p:stCondLst>
                                        </p:cTn>
                                        <p:tgtEl>
                                          <p:spTgt spid="78"/>
                                        </p:tgtEl>
                                        <p:attrNameLst>
                                          <p:attrName>style.visibility</p:attrName>
                                        </p:attrNameLst>
                                      </p:cBhvr>
                                      <p:to>
                                        <p:strVal val="hidden"/>
                                      </p:to>
                                    </p:set>
                                  </p:childTnLst>
                                </p:cTn>
                              </p:par>
                              <p:par>
                                <p:cTn id="10" presetID="1" presetClass="exit" presetSubtype="0" fill="hold" nodeType="withEffect">
                                  <p:stCondLst>
                                    <p:cond delay="120400"/>
                                  </p:stCondLst>
                                  <p:childTnLst>
                                    <p:set>
                                      <p:cBhvr>
                                        <p:cTn id="11" dur="1" fill="hold">
                                          <p:stCondLst>
                                            <p:cond delay="1"/>
                                          </p:stCondLst>
                                        </p:cTn>
                                        <p:tgtEl>
                                          <p:spTgt spid="77"/>
                                        </p:tgtEl>
                                        <p:attrNameLst>
                                          <p:attrName>style.visibility</p:attrName>
                                        </p:attrNameLst>
                                      </p:cBhvr>
                                      <p:to>
                                        <p:strVal val="hidden"/>
                                      </p:to>
                                    </p:set>
                                  </p:childTnLst>
                                </p:cTn>
                              </p:par>
                              <p:par>
                                <p:cTn id="12" presetID="1" presetClass="exit" presetSubtype="0" fill="hold" nodeType="withEffect">
                                  <p:stCondLst>
                                    <p:cond delay="180800"/>
                                  </p:stCondLst>
                                  <p:childTnLst>
                                    <p:set>
                                      <p:cBhvr>
                                        <p:cTn id="13" dur="1" fill="hold">
                                          <p:stCondLst>
                                            <p:cond delay="1"/>
                                          </p:stCondLst>
                                        </p:cTn>
                                        <p:tgtEl>
                                          <p:spTgt spid="76"/>
                                        </p:tgtEl>
                                        <p:attrNameLst>
                                          <p:attrName>style.visibility</p:attrName>
                                        </p:attrNameLst>
                                      </p:cBhvr>
                                      <p:to>
                                        <p:strVal val="hidden"/>
                                      </p:to>
                                    </p:set>
                                  </p:childTnLst>
                                </p:cTn>
                              </p:par>
                              <p:par>
                                <p:cTn id="14" presetID="1" presetClass="exit" presetSubtype="0" fill="hold" nodeType="withEffect">
                                  <p:stCondLst>
                                    <p:cond delay="240000"/>
                                  </p:stCondLst>
                                  <p:childTnLst>
                                    <p:set>
                                      <p:cBhvr>
                                        <p:cTn id="15" dur="1" fill="hold">
                                          <p:stCondLst>
                                            <p:cond delay="1"/>
                                          </p:stCondLst>
                                        </p:cTn>
                                        <p:tgtEl>
                                          <p:spTgt spid="75"/>
                                        </p:tgtEl>
                                        <p:attrNameLst>
                                          <p:attrName>style.visibility</p:attrName>
                                        </p:attrNameLst>
                                      </p:cBhvr>
                                      <p:to>
                                        <p:strVal val="hidden"/>
                                      </p:to>
                                    </p:set>
                                  </p:childTnLst>
                                </p:cTn>
                              </p:par>
                              <p:par>
                                <p:cTn id="16" presetID="1" presetClass="exit" presetSubtype="0" fill="hold" nodeType="withEffect">
                                  <p:stCondLst>
                                    <p:cond delay="300400"/>
                                  </p:stCondLst>
                                  <p:childTnLst>
                                    <p:set>
                                      <p:cBhvr>
                                        <p:cTn id="17" dur="1" fill="hold">
                                          <p:stCondLst>
                                            <p:cond delay="1"/>
                                          </p:stCondLst>
                                        </p:cTn>
                                        <p:tgtEl>
                                          <p:spTgt spid="74"/>
                                        </p:tgtEl>
                                        <p:attrNameLst>
                                          <p:attrName>style.visibility</p:attrName>
                                        </p:attrNameLst>
                                      </p:cBhvr>
                                      <p:to>
                                        <p:strVal val="hidden"/>
                                      </p:to>
                                    </p:set>
                                  </p:childTnLst>
                                </p:cTn>
                              </p:par>
                              <p:par>
                                <p:cTn id="18" presetID="1" presetClass="exit" presetSubtype="0" fill="hold" nodeType="withEffect">
                                  <p:stCondLst>
                                    <p:cond delay="360000"/>
                                  </p:stCondLst>
                                  <p:childTnLst>
                                    <p:set>
                                      <p:cBhvr>
                                        <p:cTn id="19" dur="1" fill="hold">
                                          <p:stCondLst>
                                            <p:cond delay="1"/>
                                          </p:stCondLst>
                                        </p:cTn>
                                        <p:tgtEl>
                                          <p:spTgt spid="73"/>
                                        </p:tgtEl>
                                        <p:attrNameLst>
                                          <p:attrName>style.visibility</p:attrName>
                                        </p:attrNameLst>
                                      </p:cBhvr>
                                      <p:to>
                                        <p:strVal val="hidden"/>
                                      </p:to>
                                    </p:set>
                                  </p:childTnLst>
                                </p:cTn>
                              </p:par>
                              <p:par>
                                <p:cTn id="20" presetID="1" presetClass="exit" presetSubtype="0" fill="hold" nodeType="withEffect">
                                  <p:stCondLst>
                                    <p:cond delay="420800"/>
                                  </p:stCondLst>
                                  <p:childTnLst>
                                    <p:set>
                                      <p:cBhvr>
                                        <p:cTn id="21" dur="1" fill="hold">
                                          <p:stCondLst>
                                            <p:cond delay="1"/>
                                          </p:stCondLst>
                                        </p:cTn>
                                        <p:tgtEl>
                                          <p:spTgt spid="72"/>
                                        </p:tgtEl>
                                        <p:attrNameLst>
                                          <p:attrName>style.visibility</p:attrName>
                                        </p:attrNameLst>
                                      </p:cBhvr>
                                      <p:to>
                                        <p:strVal val="hidden"/>
                                      </p:to>
                                    </p:set>
                                  </p:childTnLst>
                                </p:cTn>
                              </p:par>
                              <p:par>
                                <p:cTn id="22" presetID="1" presetClass="exit" presetSubtype="0" fill="hold" nodeType="withEffect">
                                  <p:stCondLst>
                                    <p:cond delay="450200"/>
                                  </p:stCondLst>
                                  <p:childTnLst>
                                    <p:set>
                                      <p:cBhvr>
                                        <p:cTn id="23" dur="1" fill="hold">
                                          <p:stCondLst>
                                            <p:cond delay="1"/>
                                          </p:stCondLst>
                                        </p:cTn>
                                        <p:tgtEl>
                                          <p:spTgt spid="71"/>
                                        </p:tgtEl>
                                        <p:attrNameLst>
                                          <p:attrName>style.visibility</p:attrName>
                                        </p:attrNameLst>
                                      </p:cBhvr>
                                      <p:to>
                                        <p:strVal val="hidden"/>
                                      </p:to>
                                    </p:set>
                                  </p:childTnLst>
                                </p:cTn>
                              </p:par>
                              <p:par>
                                <p:cTn id="24" presetID="1" presetClass="exit" presetSubtype="0" fill="hold" nodeType="withEffect">
                                  <p:stCondLst>
                                    <p:cond delay="470600"/>
                                  </p:stCondLst>
                                  <p:childTnLst>
                                    <p:set>
                                      <p:cBhvr>
                                        <p:cTn id="25" dur="1" fill="hold">
                                          <p:stCondLst>
                                            <p:cond delay="1"/>
                                          </p:stCondLst>
                                        </p:cTn>
                                        <p:tgtEl>
                                          <p:spTgt spid="70"/>
                                        </p:tgtEl>
                                        <p:attrNameLst>
                                          <p:attrName>style.visibility</p:attrName>
                                        </p:attrNameLst>
                                      </p:cBhvr>
                                      <p:to>
                                        <p:strVal val="hidden"/>
                                      </p:to>
                                    </p:set>
                                  </p:childTnLst>
                                </p:cTn>
                              </p:par>
                              <p:par>
                                <p:cTn id="26" presetID="1" presetClass="exit" presetSubtype="0" fill="hold" nodeType="withEffect">
                                  <p:stCondLst>
                                    <p:cond delay="479400"/>
                                  </p:stCondLst>
                                  <p:childTnLst>
                                    <p:set>
                                      <p:cBhvr>
                                        <p:cTn id="27" dur="1" fill="hold">
                                          <p:stCondLst>
                                            <p:cond delay="1"/>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4"/>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How will we use the 2D/3D terminology to redirect mismatched communications we receive?</a:t>
            </a:r>
            <a:endParaRPr sz="2400">
              <a:solidFill>
                <a:srgbClr val="7F7F7F"/>
              </a:solidFill>
              <a:latin typeface="Arial"/>
              <a:ea typeface="Arial"/>
              <a:cs typeface="Arial"/>
              <a:sym typeface="Arial"/>
            </a:endParaRPr>
          </a:p>
        </p:txBody>
      </p:sp>
      <p:sp>
        <p:nvSpPr>
          <p:cNvPr id="86" name="Google Shape;86;p4"/>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a:solidFill>
                  <a:srgbClr val="B45527"/>
                </a:solidFill>
                <a:latin typeface="Arial"/>
                <a:ea typeface="Arial"/>
                <a:cs typeface="Arial"/>
                <a:sym typeface="Arial"/>
              </a:rPr>
              <a:t>LET’S</a:t>
            </a:r>
            <a:r>
              <a:rPr lang="en-US" sz="2800" b="1" i="0" u="none" strike="noStrike" cap="none">
                <a:solidFill>
                  <a:srgbClr val="944823"/>
                </a:solidFill>
                <a:latin typeface="Arial"/>
                <a:ea typeface="Arial"/>
                <a:cs typeface="Arial"/>
                <a:sym typeface="Arial"/>
              </a:rPr>
              <a:t> </a:t>
            </a:r>
            <a:r>
              <a:rPr lang="en-US" sz="2800" b="1" i="0" u="none" strike="noStrike" cap="none">
                <a:solidFill>
                  <a:srgbClr val="B45527"/>
                </a:solidFill>
                <a:latin typeface="Arial"/>
                <a:ea typeface="Arial"/>
                <a:cs typeface="Arial"/>
                <a:sym typeface="Arial"/>
              </a:rPr>
              <a:t>DISCUSS</a:t>
            </a:r>
            <a:endParaRPr sz="1800" b="0" i="0" u="none" strike="noStrike" cap="none">
              <a:solidFill>
                <a:srgbClr val="B45527"/>
              </a:solidFill>
              <a:latin typeface="Arial"/>
              <a:ea typeface="Arial"/>
              <a:cs typeface="Arial"/>
              <a:sym typeface="Arial"/>
            </a:endParaRPr>
          </a:p>
        </p:txBody>
      </p:sp>
      <p:pic>
        <p:nvPicPr>
          <p:cNvPr id="87" name="Google Shape;87;p4"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88" name="Google Shape;88;p4"/>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9" name="Google Shape;89;p4"/>
          <p:cNvSpPr txBox="1"/>
          <p:nvPr/>
        </p:nvSpPr>
        <p:spPr>
          <a:xfrm>
            <a:off x="14827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Next!</a:t>
            </a:r>
            <a:endParaRPr/>
          </a:p>
        </p:txBody>
      </p:sp>
      <p:sp>
        <p:nvSpPr>
          <p:cNvPr id="90" name="Google Shape;90;p4"/>
          <p:cNvSpPr txBox="1"/>
          <p:nvPr/>
        </p:nvSpPr>
        <p:spPr>
          <a:xfrm>
            <a:off x="160212"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10 seconds</a:t>
            </a:r>
            <a:endParaRPr/>
          </a:p>
        </p:txBody>
      </p:sp>
      <p:sp>
        <p:nvSpPr>
          <p:cNvPr id="91" name="Google Shape;91;p4"/>
          <p:cNvSpPr txBox="1"/>
          <p:nvPr/>
        </p:nvSpPr>
        <p:spPr>
          <a:xfrm>
            <a:off x="160971"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30 seconds</a:t>
            </a:r>
            <a:endParaRPr/>
          </a:p>
        </p:txBody>
      </p:sp>
      <p:sp>
        <p:nvSpPr>
          <p:cNvPr id="92" name="Google Shape;92;p4"/>
          <p:cNvSpPr txBox="1"/>
          <p:nvPr/>
        </p:nvSpPr>
        <p:spPr>
          <a:xfrm>
            <a:off x="160212"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60 seconds</a:t>
            </a:r>
            <a:endParaRPr/>
          </a:p>
        </p:txBody>
      </p:sp>
      <p:sp>
        <p:nvSpPr>
          <p:cNvPr id="93" name="Google Shape;93;p4"/>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2 Minutes</a:t>
            </a:r>
            <a:endParaRPr/>
          </a:p>
        </p:txBody>
      </p:sp>
      <p:sp>
        <p:nvSpPr>
          <p:cNvPr id="94" name="Google Shape;94;p4"/>
          <p:cNvSpPr txBox="1"/>
          <p:nvPr/>
        </p:nvSpPr>
        <p:spPr>
          <a:xfrm>
            <a:off x="160212"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 Minutes</a:t>
            </a:r>
            <a:endParaRPr/>
          </a:p>
        </p:txBody>
      </p:sp>
      <p:sp>
        <p:nvSpPr>
          <p:cNvPr id="95" name="Google Shape;95;p4"/>
          <p:cNvSpPr txBox="1"/>
          <p:nvPr/>
        </p:nvSpPr>
        <p:spPr>
          <a:xfrm>
            <a:off x="160212"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4 Minutes</a:t>
            </a:r>
            <a:endParaRPr/>
          </a:p>
        </p:txBody>
      </p:sp>
      <p:sp>
        <p:nvSpPr>
          <p:cNvPr id="96" name="Google Shape;96;p4"/>
          <p:cNvSpPr txBox="1"/>
          <p:nvPr/>
        </p:nvSpPr>
        <p:spPr>
          <a:xfrm>
            <a:off x="172152"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5 Minutes</a:t>
            </a:r>
            <a:endParaRPr/>
          </a:p>
        </p:txBody>
      </p:sp>
      <p:sp>
        <p:nvSpPr>
          <p:cNvPr id="97" name="Google Shape;97;p4"/>
          <p:cNvSpPr/>
          <p:nvPr/>
        </p:nvSpPr>
        <p:spPr>
          <a:xfrm>
            <a:off x="284151"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B45527"/>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97"/>
                                        </p:tgtEl>
                                        <p:attrNameLst>
                                          <p:attrName>ppt_y</p:attrName>
                                        </p:attrNameLst>
                                      </p:cBhvr>
                                      <p:tavLst>
                                        <p:tav tm="0">
                                          <p:val>
                                            <p:strVal val="#ppt_y"/>
                                          </p:val>
                                        </p:tav>
                                        <p:tav tm="100000">
                                          <p:val>
                                            <p:strVal val="#ppt_y+1"/>
                                          </p:val>
                                        </p:tav>
                                      </p:tavLst>
                                    </p:anim>
                                    <p:set>
                                      <p:cBhvr>
                                        <p:cTn id="7" dur="1" fill="hold">
                                          <p:stCondLst>
                                            <p:cond delay="5000"/>
                                          </p:stCondLst>
                                        </p:cTn>
                                        <p:tgtEl>
                                          <p:spTgt spid="97"/>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96"/>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95"/>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94"/>
                                        </p:tgtEl>
                                        <p:attrNameLst>
                                          <p:attrName>style.visibility</p:attrName>
                                        </p:attrNameLst>
                                      </p:cBhvr>
                                      <p:to>
                                        <p:strVal val="hidden"/>
                                      </p:to>
                                    </p:set>
                                  </p:childTnLst>
                                </p:cTn>
                              </p:par>
                              <p:par>
                                <p:cTn id="14" presetID="1" presetClass="exit" presetSubtype="0" fill="hold" nodeType="withEffect">
                                  <p:stCondLst>
                                    <p:cond delay="240400"/>
                                  </p:stCondLst>
                                  <p:childTnLst>
                                    <p:set>
                                      <p:cBhvr>
                                        <p:cTn id="15" dur="1" fill="hold">
                                          <p:stCondLst>
                                            <p:cond delay="1"/>
                                          </p:stCondLst>
                                        </p:cTn>
                                        <p:tgtEl>
                                          <p:spTgt spid="93"/>
                                        </p:tgtEl>
                                        <p:attrNameLst>
                                          <p:attrName>style.visibility</p:attrName>
                                        </p:attrNameLst>
                                      </p:cBhvr>
                                      <p:to>
                                        <p:strVal val="hidden"/>
                                      </p:to>
                                    </p:set>
                                  </p:childTnLst>
                                </p:cTn>
                              </p:par>
                              <p:par>
                                <p:cTn id="16" presetID="1" presetClass="exit" presetSubtype="0" fill="hold" nodeType="withEffect">
                                  <p:stCondLst>
                                    <p:cond delay="270000"/>
                                  </p:stCondLst>
                                  <p:childTnLst>
                                    <p:set>
                                      <p:cBhvr>
                                        <p:cTn id="17" dur="1" fill="hold">
                                          <p:stCondLst>
                                            <p:cond delay="1"/>
                                          </p:stCondLst>
                                        </p:cTn>
                                        <p:tgtEl>
                                          <p:spTgt spid="92"/>
                                        </p:tgtEl>
                                        <p:attrNameLst>
                                          <p:attrName>style.visibility</p:attrName>
                                        </p:attrNameLst>
                                      </p:cBhvr>
                                      <p:to>
                                        <p:strVal val="hidden"/>
                                      </p:to>
                                    </p:set>
                                  </p:childTnLst>
                                </p:cTn>
                              </p:par>
                              <p:par>
                                <p:cTn id="18" presetID="1" presetClass="exit" presetSubtype="0" fill="hold" nodeType="withEffect">
                                  <p:stCondLst>
                                    <p:cond delay="289600"/>
                                  </p:stCondLst>
                                  <p:childTnLst>
                                    <p:set>
                                      <p:cBhvr>
                                        <p:cTn id="19" dur="1" fill="hold">
                                          <p:stCondLst>
                                            <p:cond delay="1"/>
                                          </p:stCondLst>
                                        </p:cTn>
                                        <p:tgtEl>
                                          <p:spTgt spid="91"/>
                                        </p:tgtEl>
                                        <p:attrNameLst>
                                          <p:attrName>style.visibility</p:attrName>
                                        </p:attrNameLst>
                                      </p:cBhvr>
                                      <p:to>
                                        <p:strVal val="hidden"/>
                                      </p:to>
                                    </p:set>
                                  </p:childTnLst>
                                </p:cTn>
                              </p:par>
                              <p:par>
                                <p:cTn id="20" presetID="1" presetClass="exit" presetSubtype="0" fill="hold" nodeType="withEffect">
                                  <p:stCondLst>
                                    <p:cond delay="299300"/>
                                  </p:stCondLst>
                                  <p:childTnLst>
                                    <p:set>
                                      <p:cBhvr>
                                        <p:cTn id="21" dur="1" fill="hold">
                                          <p:stCondLst>
                                            <p:cond delay="1"/>
                                          </p:stCondLst>
                                        </p:cTn>
                                        <p:tgtEl>
                                          <p:spTgt spid="9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5"/>
          <p:cNvSpPr txBox="1">
            <a:spLocks noGrp="1"/>
          </p:cNvSpPr>
          <p:nvPr>
            <p:ph type="body" idx="1"/>
          </p:nvPr>
        </p:nvSpPr>
        <p:spPr>
          <a:xfrm>
            <a:off x="3748139" y="2605124"/>
            <a:ext cx="7404770" cy="3615567"/>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dirty="0">
                <a:solidFill>
                  <a:schemeClr val="dk1"/>
                </a:solidFill>
                <a:latin typeface="Arial"/>
                <a:ea typeface="Arial"/>
                <a:cs typeface="Arial"/>
                <a:sym typeface="Arial"/>
              </a:rPr>
              <a:t>What norms or habits does the organization have that might make it hard to use 3D and 2D appropriately? What should our leaders do to help remove </a:t>
            </a:r>
            <a:br>
              <a:rPr lang="en-US" sz="2400" i="0" dirty="0">
                <a:solidFill>
                  <a:schemeClr val="dk1"/>
                </a:solidFill>
                <a:latin typeface="Arial"/>
                <a:ea typeface="Arial"/>
                <a:cs typeface="Arial"/>
                <a:sym typeface="Arial"/>
              </a:rPr>
            </a:br>
            <a:r>
              <a:rPr lang="en-US" sz="2400" i="0" dirty="0">
                <a:solidFill>
                  <a:schemeClr val="dk1"/>
                </a:solidFill>
                <a:latin typeface="Arial"/>
                <a:ea typeface="Arial"/>
                <a:cs typeface="Arial"/>
                <a:sym typeface="Arial"/>
              </a:rPr>
              <a:t>those barriers?</a:t>
            </a:r>
            <a:endParaRPr dirty="0"/>
          </a:p>
        </p:txBody>
      </p:sp>
      <p:sp>
        <p:nvSpPr>
          <p:cNvPr id="104" name="Google Shape;104;p5"/>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en-US" sz="2800" b="1" i="0" u="none" strike="noStrike" cap="none">
                <a:solidFill>
                  <a:srgbClr val="B45527"/>
                </a:solidFill>
                <a:latin typeface="Arial"/>
                <a:ea typeface="Arial"/>
                <a:cs typeface="Arial"/>
                <a:sym typeface="Arial"/>
              </a:rPr>
              <a:t>LET’S</a:t>
            </a:r>
            <a:r>
              <a:rPr lang="en-US" sz="2800" b="1" i="0" u="none" strike="noStrike" cap="none">
                <a:solidFill>
                  <a:srgbClr val="944823"/>
                </a:solidFill>
                <a:latin typeface="Arial"/>
                <a:ea typeface="Arial"/>
                <a:cs typeface="Arial"/>
                <a:sym typeface="Arial"/>
              </a:rPr>
              <a:t> </a:t>
            </a:r>
            <a:r>
              <a:rPr lang="en-US" sz="2800" b="1" i="0" u="none" strike="noStrike" cap="none">
                <a:solidFill>
                  <a:srgbClr val="B45527"/>
                </a:solidFill>
                <a:latin typeface="Arial"/>
                <a:ea typeface="Arial"/>
                <a:cs typeface="Arial"/>
                <a:sym typeface="Arial"/>
              </a:rPr>
              <a:t>DISCUSS</a:t>
            </a:r>
            <a:endParaRPr sz="1800" b="0" i="0" u="none" strike="noStrike" cap="none">
              <a:solidFill>
                <a:srgbClr val="B45527"/>
              </a:solidFill>
              <a:latin typeface="Arial"/>
              <a:ea typeface="Arial"/>
              <a:cs typeface="Arial"/>
              <a:sym typeface="Arial"/>
            </a:endParaRPr>
          </a:p>
        </p:txBody>
      </p:sp>
      <p:pic>
        <p:nvPicPr>
          <p:cNvPr id="105" name="Google Shape;105;p5"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06" name="Google Shape;106;p5"/>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7" name="Google Shape;107;p5"/>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Next!</a:t>
            </a:r>
            <a:endParaRPr/>
          </a:p>
        </p:txBody>
      </p:sp>
      <p:sp>
        <p:nvSpPr>
          <p:cNvPr id="108" name="Google Shape;108;p5"/>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10 seconds</a:t>
            </a:r>
            <a:endParaRPr/>
          </a:p>
        </p:txBody>
      </p:sp>
      <p:sp>
        <p:nvSpPr>
          <p:cNvPr id="109" name="Google Shape;109;p5"/>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30 seconds</a:t>
            </a:r>
            <a:endParaRPr/>
          </a:p>
        </p:txBody>
      </p:sp>
      <p:sp>
        <p:nvSpPr>
          <p:cNvPr id="110" name="Google Shape;110;p5"/>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60 seconds</a:t>
            </a:r>
            <a:endParaRPr/>
          </a:p>
        </p:txBody>
      </p:sp>
      <p:sp>
        <p:nvSpPr>
          <p:cNvPr id="111" name="Google Shape;111;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2 Minutes</a:t>
            </a:r>
            <a:endParaRPr/>
          </a:p>
        </p:txBody>
      </p:sp>
      <p:sp>
        <p:nvSpPr>
          <p:cNvPr id="112" name="Google Shape;112;p5"/>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Time </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Remaining:</a:t>
            </a:r>
            <a:endParaRPr/>
          </a:p>
          <a:p>
            <a:pPr marL="0" marR="0" lvl="0" indent="0" algn="ctr" rtl="0">
              <a:spcBef>
                <a:spcPts val="0"/>
              </a:spcBef>
              <a:spcAft>
                <a:spcPts val="0"/>
              </a:spcAft>
              <a:buNone/>
            </a:pPr>
            <a:r>
              <a:rPr lang="en-US" sz="2000" b="1">
                <a:solidFill>
                  <a:schemeClr val="dk1"/>
                </a:solidFill>
                <a:latin typeface="Arial Narrow"/>
                <a:ea typeface="Arial Narrow"/>
                <a:cs typeface="Arial Narrow"/>
                <a:sym typeface="Arial Narrow"/>
              </a:rPr>
              <a:t>3 Minutes</a:t>
            </a:r>
            <a:endParaRPr/>
          </a:p>
        </p:txBody>
      </p:sp>
      <p:sp>
        <p:nvSpPr>
          <p:cNvPr id="113" name="Google Shape;113;p5"/>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B45527"/>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13"/>
                                        </p:tgtEl>
                                        <p:attrNameLst>
                                          <p:attrName>ppt_y</p:attrName>
                                        </p:attrNameLst>
                                      </p:cBhvr>
                                      <p:tavLst>
                                        <p:tav tm="0">
                                          <p:val>
                                            <p:strVal val="#ppt_y"/>
                                          </p:val>
                                        </p:tav>
                                        <p:tav tm="100000">
                                          <p:val>
                                            <p:strVal val="#ppt_y+1"/>
                                          </p:val>
                                        </p:tav>
                                      </p:tavLst>
                                    </p:anim>
                                    <p:set>
                                      <p:cBhvr>
                                        <p:cTn id="7" dur="1" fill="hold">
                                          <p:stCondLst>
                                            <p:cond delay="5000"/>
                                          </p:stCondLst>
                                        </p:cTn>
                                        <p:tgtEl>
                                          <p:spTgt spid="113"/>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112"/>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11"/>
                                        </p:tgtEl>
                                        <p:attrNameLst>
                                          <p:attrName>style.visibility</p:attrName>
                                        </p:attrNameLst>
                                      </p:cBhvr>
                                      <p:to>
                                        <p:strVal val="hidden"/>
                                      </p:to>
                                    </p:set>
                                  </p:childTnLst>
                                </p:cTn>
                              </p:par>
                              <p:par>
                                <p:cTn id="12" presetID="1" presetClass="exit" presetSubtype="0" fill="hold" nodeType="withEffect">
                                  <p:stCondLst>
                                    <p:cond delay="150800"/>
                                  </p:stCondLst>
                                  <p:childTnLst>
                                    <p:set>
                                      <p:cBhvr>
                                        <p:cTn id="13" dur="1" fill="hold">
                                          <p:stCondLst>
                                            <p:cond delay="1"/>
                                          </p:stCondLst>
                                        </p:cTn>
                                        <p:tgtEl>
                                          <p:spTgt spid="110"/>
                                        </p:tgtEl>
                                        <p:attrNameLst>
                                          <p:attrName>style.visibility</p:attrName>
                                        </p:attrNameLst>
                                      </p:cBhvr>
                                      <p:to>
                                        <p:strVal val="hidden"/>
                                      </p:to>
                                    </p:set>
                                  </p:childTnLst>
                                </p:cTn>
                              </p:par>
                              <p:par>
                                <p:cTn id="14" presetID="1" presetClass="exit" presetSubtype="0" fill="hold" nodeType="withEffect">
                                  <p:stCondLst>
                                    <p:cond delay="170000"/>
                                  </p:stCondLst>
                                  <p:childTnLst>
                                    <p:set>
                                      <p:cBhvr>
                                        <p:cTn id="15" dur="1" fill="hold">
                                          <p:stCondLst>
                                            <p:cond delay="1"/>
                                          </p:stCondLst>
                                        </p:cTn>
                                        <p:tgtEl>
                                          <p:spTgt spid="109"/>
                                        </p:tgtEl>
                                        <p:attrNameLst>
                                          <p:attrName>style.visibility</p:attrName>
                                        </p:attrNameLst>
                                      </p:cBhvr>
                                      <p:to>
                                        <p:strVal val="hidden"/>
                                      </p:to>
                                    </p:set>
                                  </p:childTnLst>
                                </p:cTn>
                              </p:par>
                              <p:par>
                                <p:cTn id="16" presetID="1" presetClass="exit" presetSubtype="0" fill="hold" nodeType="withEffect">
                                  <p:stCondLst>
                                    <p:cond delay="178800"/>
                                  </p:stCondLst>
                                  <p:childTnLst>
                                    <p:set>
                                      <p:cBhvr>
                                        <p:cTn id="17" dur="1" fill="hold">
                                          <p:stCondLst>
                                            <p:cond delay="1"/>
                                          </p:stCondLst>
                                        </p:cTn>
                                        <p:tgtEl>
                                          <p:spTgt spid="10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944824"/>
        </a:solidFill>
        <a:effectLst/>
      </p:bgPr>
    </p:bg>
    <p:spTree>
      <p:nvGrpSpPr>
        <p:cNvPr id="1" name="Shape 44"/>
        <p:cNvGrpSpPr/>
        <p:nvPr/>
      </p:nvGrpSpPr>
      <p:grpSpPr>
        <a:xfrm>
          <a:off x="0" y="0"/>
          <a:ext cx="0" cy="0"/>
          <a:chOff x="0" y="0"/>
          <a:chExt cx="0" cy="0"/>
        </a:xfrm>
      </p:grpSpPr>
      <p:sp>
        <p:nvSpPr>
          <p:cNvPr id="45" name="Google Shape;45;p1"/>
          <p:cNvSpPr/>
          <p:nvPr/>
        </p:nvSpPr>
        <p:spPr>
          <a:xfrm>
            <a:off x="3434629" y="2656476"/>
            <a:ext cx="8757371" cy="51887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FFFFFF"/>
                </a:solidFill>
                <a:effectLst/>
                <a:uLnTx/>
                <a:uFillTx/>
                <a:latin typeface="Arial"/>
                <a:ea typeface="Arial"/>
                <a:cs typeface="Arial"/>
                <a:sym typeface="Arial"/>
              </a:rPr>
              <a:t>LESSON 1</a:t>
            </a:r>
            <a:r>
              <a:rPr kumimoji="0" lang="en-US" sz="2800" b="1" i="0" u="none" strike="noStrike" kern="0" cap="none" spc="0" normalizeH="0" baseline="0" noProof="0">
                <a:ln>
                  <a:noFill/>
                </a:ln>
                <a:solidFill>
                  <a:srgbClr val="FFFFFF"/>
                </a:solidFill>
                <a:effectLst/>
                <a:uLnTx/>
                <a:uFillTx/>
                <a:latin typeface="Arial"/>
                <a:cs typeface="Arial"/>
                <a:sym typeface="Arial"/>
              </a:rPr>
              <a:t>4</a:t>
            </a: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46" name="Google Shape;46;p1"/>
          <p:cNvSpPr/>
          <p:nvPr/>
        </p:nvSpPr>
        <p:spPr>
          <a:xfrm>
            <a:off x="3434629" y="3330846"/>
            <a:ext cx="8757371" cy="1604724"/>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WHITE SPACE</a:t>
            </a:r>
            <a:br>
              <a:rPr kumimoji="0" lang="en-US" sz="5400" b="0" i="0" u="none" strike="noStrike" kern="0" cap="none" spc="0" normalizeH="0" baseline="0" noProof="0">
                <a:ln>
                  <a:noFill/>
                </a:ln>
                <a:solidFill>
                  <a:srgbClr val="FFFFFF"/>
                </a:solidFill>
                <a:effectLst/>
                <a:uLnTx/>
                <a:uFillTx/>
                <a:latin typeface="Arial"/>
                <a:ea typeface="Arial"/>
                <a:cs typeface="Arial"/>
                <a:sym typeface="Arial"/>
              </a:rPr>
            </a:br>
            <a:r>
              <a:rPr kumimoji="0" lang="en-US" sz="5400" b="0" i="0" u="none" strike="noStrike" kern="0" cap="none" spc="0" normalizeH="0" baseline="0" noProof="0">
                <a:ln>
                  <a:noFill/>
                </a:ln>
                <a:solidFill>
                  <a:srgbClr val="FFFFFF"/>
                </a:solidFill>
                <a:effectLst/>
                <a:uLnTx/>
                <a:uFillTx/>
                <a:latin typeface="Arial"/>
                <a:ea typeface="Arial"/>
                <a:cs typeface="Arial"/>
                <a:sym typeface="Arial"/>
              </a:rPr>
              <a:t>AT HOME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47" name="Google Shape;47;p1"/>
          <p:cNvSpPr/>
          <p:nvPr/>
        </p:nvSpPr>
        <p:spPr>
          <a:xfrm>
            <a:off x="0" y="0"/>
            <a:ext cx="12192000" cy="1805915"/>
          </a:xfrm>
          <a:prstGeom prst="rect">
            <a:avLst/>
          </a:prstGeom>
          <a:solidFill>
            <a:srgbClr val="74391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pSp>
        <p:nvGrpSpPr>
          <p:cNvPr id="48" name="Google Shape;48;p1"/>
          <p:cNvGrpSpPr/>
          <p:nvPr/>
        </p:nvGrpSpPr>
        <p:grpSpPr>
          <a:xfrm>
            <a:off x="1830266" y="460736"/>
            <a:ext cx="5686669" cy="1202212"/>
            <a:chOff x="3111501" y="486136"/>
            <a:chExt cx="5686669" cy="1202212"/>
          </a:xfrm>
        </p:grpSpPr>
        <p:sp>
          <p:nvSpPr>
            <p:cNvPr id="49" name="Google Shape;49;p1"/>
            <p:cNvSpPr/>
            <p:nvPr/>
          </p:nvSpPr>
          <p:spPr>
            <a:xfrm>
              <a:off x="4731582" y="914322"/>
              <a:ext cx="4066588" cy="340727"/>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400" b="1" i="0" u="none" strike="noStrike" kern="0" cap="none" spc="0" normalizeH="0" baseline="0" noProof="0">
                  <a:ln>
                    <a:noFill/>
                  </a:ln>
                  <a:solidFill>
                    <a:srgbClr val="C8845E"/>
                  </a:solidFill>
                  <a:effectLst/>
                  <a:uLnTx/>
                  <a:uFillTx/>
                  <a:latin typeface="Arial"/>
                  <a:ea typeface="Arial"/>
                  <a:cs typeface="Arial"/>
                  <a:sym typeface="Arial"/>
                </a:rPr>
                <a:t>ACCOUNTABILITY HUDDLE</a:t>
              </a:r>
              <a:endParaRPr kumimoji="0" sz="2400" b="1" i="0" u="none" strike="noStrike" kern="0" cap="none" spc="0" normalizeH="0" baseline="0" noProof="0">
                <a:ln>
                  <a:noFill/>
                </a:ln>
                <a:solidFill>
                  <a:srgbClr val="C8845E"/>
                </a:solidFill>
                <a:effectLst/>
                <a:uLnTx/>
                <a:uFillTx/>
                <a:latin typeface="Arial"/>
                <a:ea typeface="Arial"/>
                <a:cs typeface="Arial"/>
                <a:sym typeface="Arial"/>
              </a:endParaRPr>
            </a:p>
          </p:txBody>
        </p:sp>
        <p:pic>
          <p:nvPicPr>
            <p:cNvPr id="50" name="Google Shape;50;p1"/>
            <p:cNvPicPr preferRelativeResize="0"/>
            <p:nvPr/>
          </p:nvPicPr>
          <p:blipFill rotWithShape="1">
            <a:blip r:embed="rId3">
              <a:alphaModFix/>
            </a:blip>
            <a:srcRect l="24249" r="23108"/>
            <a:stretch/>
          </p:blipFill>
          <p:spPr>
            <a:xfrm>
              <a:off x="3111501" y="486136"/>
              <a:ext cx="1168400" cy="1202212"/>
            </a:xfrm>
            <a:prstGeom prst="rect">
              <a:avLst/>
            </a:prstGeom>
            <a:noFill/>
            <a:ln>
              <a:noFill/>
            </a:ln>
          </p:spPr>
        </p:pic>
      </p:grpSp>
      <p:sp>
        <p:nvSpPr>
          <p:cNvPr id="51" name="Google Shape;51;p1"/>
          <p:cNvSpPr txBox="1"/>
          <p:nvPr/>
        </p:nvSpPr>
        <p:spPr>
          <a:xfrm>
            <a:off x="10027357" y="6305006"/>
            <a:ext cx="1271451"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 Juliet Funt Group</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
        <p:cNvGrpSpPr/>
        <p:nvPr/>
      </p:nvGrpSpPr>
      <p:grpSpPr>
        <a:xfrm>
          <a:off x="0" y="0"/>
          <a:ext cx="0" cy="0"/>
          <a:chOff x="0" y="0"/>
          <a:chExt cx="0" cy="0"/>
        </a:xfrm>
      </p:grpSpPr>
      <p:sp>
        <p:nvSpPr>
          <p:cNvPr id="57" name="Google Shape;57;p2"/>
          <p:cNvSpPr txBox="1">
            <a:spLocks noGrp="1"/>
          </p:cNvSpPr>
          <p:nvPr>
            <p:ph type="title" idx="4294967295"/>
          </p:nvPr>
        </p:nvSpPr>
        <p:spPr>
          <a:xfrm>
            <a:off x="3091865" y="1677969"/>
            <a:ext cx="7371762" cy="55947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8F3F2"/>
              </a:buClr>
              <a:buSzPts val="2800"/>
              <a:buFont typeface="Arial"/>
              <a:buNone/>
            </a:pPr>
            <a:r>
              <a:rPr lang="en-US" sz="2800" b="1">
                <a:solidFill>
                  <a:srgbClr val="F8F3F2"/>
                </a:solidFill>
                <a:latin typeface="Arial"/>
                <a:ea typeface="Arial"/>
                <a:cs typeface="Arial"/>
                <a:sym typeface="Arial"/>
              </a:rPr>
              <a:t>This lesson’s goal:</a:t>
            </a:r>
            <a:endParaRPr/>
          </a:p>
        </p:txBody>
      </p:sp>
      <p:sp>
        <p:nvSpPr>
          <p:cNvPr id="58" name="Google Shape;58;p2"/>
          <p:cNvSpPr txBox="1">
            <a:spLocks noGrp="1"/>
          </p:cNvSpPr>
          <p:nvPr>
            <p:ph type="body" idx="4294967295"/>
          </p:nvPr>
        </p:nvSpPr>
        <p:spPr>
          <a:xfrm>
            <a:off x="3091865" y="2525486"/>
            <a:ext cx="7562280" cy="3211706"/>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rgbClr val="F8F3F2"/>
              </a:buClr>
              <a:buSzPts val="2400"/>
              <a:buNone/>
            </a:pPr>
            <a:r>
              <a:rPr lang="en-US" sz="2400" i="1">
                <a:solidFill>
                  <a:srgbClr val="F8F3F2"/>
                </a:solidFill>
                <a:latin typeface="Arial"/>
                <a:ea typeface="Arial"/>
                <a:cs typeface="Arial"/>
                <a:sym typeface="Arial"/>
              </a:rPr>
              <a:t>Use what you’ve learned about white space to make sure you don’t miss the ride. </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3"/>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In the lesson activity, what things in our personal life did we identify that we’d like to make more space for?</a:t>
            </a:r>
            <a:endParaRPr/>
          </a:p>
        </p:txBody>
      </p:sp>
      <p:sp>
        <p:nvSpPr>
          <p:cNvPr id="65" name="Google Shape;65;p3"/>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66" name="Google Shape;66;p3"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67" name="Google Shape;67;p3"/>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68" name="Google Shape;68;p3"/>
          <p:cNvSpPr txBox="1"/>
          <p:nvPr/>
        </p:nvSpPr>
        <p:spPr>
          <a:xfrm>
            <a:off x="15608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9" name="Google Shape;69;p3"/>
          <p:cNvSpPr txBox="1"/>
          <p:nvPr/>
        </p:nvSpPr>
        <p:spPr>
          <a:xfrm>
            <a:off x="168027"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0" name="Google Shape;70;p3"/>
          <p:cNvSpPr txBox="1"/>
          <p:nvPr/>
        </p:nvSpPr>
        <p:spPr>
          <a:xfrm>
            <a:off x="168786"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1" name="Google Shape;71;p3"/>
          <p:cNvSpPr txBox="1"/>
          <p:nvPr/>
        </p:nvSpPr>
        <p:spPr>
          <a:xfrm>
            <a:off x="168027"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2" name="Google Shape;72;p3"/>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3" name="Google Shape;73;p3"/>
          <p:cNvSpPr txBox="1"/>
          <p:nvPr/>
        </p:nvSpPr>
        <p:spPr>
          <a:xfrm>
            <a:off x="16802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4" name="Google Shape;74;p3"/>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5" name="Google Shape;75;p3"/>
          <p:cNvSpPr txBox="1"/>
          <p:nvPr/>
        </p:nvSpPr>
        <p:spPr>
          <a:xfrm>
            <a:off x="179967"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6" name="Google Shape;76;p3"/>
          <p:cNvSpPr txBox="1"/>
          <p:nvPr/>
        </p:nvSpPr>
        <p:spPr>
          <a:xfrm>
            <a:off x="179967" y="214235"/>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7" name="Google Shape;77;p3"/>
          <p:cNvSpPr/>
          <p:nvPr/>
        </p:nvSpPr>
        <p:spPr>
          <a:xfrm>
            <a:off x="291966"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77"/>
                                        </p:tgtEl>
                                        <p:attrNameLst>
                                          <p:attrName>ppt_y</p:attrName>
                                        </p:attrNameLst>
                                      </p:cBhvr>
                                      <p:tavLst>
                                        <p:tav tm="0">
                                          <p:val>
                                            <p:strVal val="#ppt_y"/>
                                          </p:val>
                                        </p:tav>
                                        <p:tav tm="100000">
                                          <p:val>
                                            <p:strVal val="#ppt_y+1"/>
                                          </p:val>
                                        </p:tav>
                                      </p:tavLst>
                                    </p:anim>
                                    <p:set>
                                      <p:cBhvr>
                                        <p:cTn id="7" dur="1" fill="hold">
                                          <p:stCondLst>
                                            <p:cond delay="5000"/>
                                          </p:stCondLst>
                                        </p:cTn>
                                        <p:tgtEl>
                                          <p:spTgt spid="77"/>
                                        </p:tgtEl>
                                        <p:attrNameLst>
                                          <p:attrName>style.visibility</p:attrName>
                                        </p:attrNameLst>
                                      </p:cBhvr>
                                      <p:to>
                                        <p:strVal val="hidden"/>
                                      </p:to>
                                    </p:set>
                                  </p:childTnLst>
                                </p:cTn>
                              </p:par>
                              <p:par>
                                <p:cTn id="8" presetID="1" presetClass="exit" presetSubtype="0" fill="hold" nodeType="withEffect">
                                  <p:stCondLst>
                                    <p:cond delay="59900"/>
                                  </p:stCondLst>
                                  <p:childTnLst>
                                    <p:set>
                                      <p:cBhvr>
                                        <p:cTn id="9" dur="1" fill="hold">
                                          <p:stCondLst>
                                            <p:cond delay="1"/>
                                          </p:stCondLst>
                                        </p:cTn>
                                        <p:tgtEl>
                                          <p:spTgt spid="76"/>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75"/>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74"/>
                                        </p:tgtEl>
                                        <p:attrNameLst>
                                          <p:attrName>style.visibility</p:attrName>
                                        </p:attrNameLst>
                                      </p:cBhvr>
                                      <p:to>
                                        <p:strVal val="hidden"/>
                                      </p:to>
                                    </p:set>
                                  </p:childTnLst>
                                </p:cTn>
                              </p:par>
                              <p:par>
                                <p:cTn id="14" presetID="1" presetClass="exit" presetSubtype="0" fill="hold" nodeType="withEffect">
                                  <p:stCondLst>
                                    <p:cond delay="240500"/>
                                  </p:stCondLst>
                                  <p:childTnLst>
                                    <p:set>
                                      <p:cBhvr>
                                        <p:cTn id="15" dur="1" fill="hold">
                                          <p:stCondLst>
                                            <p:cond delay="1"/>
                                          </p:stCondLst>
                                        </p:cTn>
                                        <p:tgtEl>
                                          <p:spTgt spid="73"/>
                                        </p:tgtEl>
                                        <p:attrNameLst>
                                          <p:attrName>style.visibility</p:attrName>
                                        </p:attrNameLst>
                                      </p:cBhvr>
                                      <p:to>
                                        <p:strVal val="hidden"/>
                                      </p:to>
                                    </p:set>
                                  </p:childTnLst>
                                </p:cTn>
                              </p:par>
                              <p:par>
                                <p:cTn id="16" presetID="1" presetClass="exit" presetSubtype="0" fill="hold" nodeType="withEffect">
                                  <p:stCondLst>
                                    <p:cond delay="301000"/>
                                  </p:stCondLst>
                                  <p:childTnLst>
                                    <p:set>
                                      <p:cBhvr>
                                        <p:cTn id="17" dur="1" fill="hold">
                                          <p:stCondLst>
                                            <p:cond delay="1"/>
                                          </p:stCondLst>
                                        </p:cTn>
                                        <p:tgtEl>
                                          <p:spTgt spid="72"/>
                                        </p:tgtEl>
                                        <p:attrNameLst>
                                          <p:attrName>style.visibility</p:attrName>
                                        </p:attrNameLst>
                                      </p:cBhvr>
                                      <p:to>
                                        <p:strVal val="hidden"/>
                                      </p:to>
                                    </p:set>
                                  </p:childTnLst>
                                </p:cTn>
                              </p:par>
                              <p:par>
                                <p:cTn id="18" presetID="1" presetClass="exit" presetSubtype="0" fill="hold" nodeType="withEffect">
                                  <p:stCondLst>
                                    <p:cond delay="329400"/>
                                  </p:stCondLst>
                                  <p:childTnLst>
                                    <p:set>
                                      <p:cBhvr>
                                        <p:cTn id="19" dur="1" fill="hold">
                                          <p:stCondLst>
                                            <p:cond delay="1"/>
                                          </p:stCondLst>
                                        </p:cTn>
                                        <p:tgtEl>
                                          <p:spTgt spid="71"/>
                                        </p:tgtEl>
                                        <p:attrNameLst>
                                          <p:attrName>style.visibility</p:attrName>
                                        </p:attrNameLst>
                                      </p:cBhvr>
                                      <p:to>
                                        <p:strVal val="hidden"/>
                                      </p:to>
                                    </p:set>
                                  </p:childTnLst>
                                </p:cTn>
                              </p:par>
                              <p:par>
                                <p:cTn id="20" presetID="1" presetClass="exit" presetSubtype="0" fill="hold" nodeType="withEffect">
                                  <p:stCondLst>
                                    <p:cond delay="349500"/>
                                  </p:stCondLst>
                                  <p:childTnLst>
                                    <p:set>
                                      <p:cBhvr>
                                        <p:cTn id="21" dur="1" fill="hold">
                                          <p:stCondLst>
                                            <p:cond delay="1"/>
                                          </p:stCondLst>
                                        </p:cTn>
                                        <p:tgtEl>
                                          <p:spTgt spid="70"/>
                                        </p:tgtEl>
                                        <p:attrNameLst>
                                          <p:attrName>style.visibility</p:attrName>
                                        </p:attrNameLst>
                                      </p:cBhvr>
                                      <p:to>
                                        <p:strVal val="hidden"/>
                                      </p:to>
                                    </p:set>
                                  </p:childTnLst>
                                </p:cTn>
                              </p:par>
                              <p:par>
                                <p:cTn id="22" presetID="1" presetClass="exit" presetSubtype="0" fill="hold" nodeType="withEffect">
                                  <p:stCondLst>
                                    <p:cond delay="358800"/>
                                  </p:stCondLst>
                                  <p:childTnLst>
                                    <p:set>
                                      <p:cBhvr>
                                        <p:cTn id="23" dur="1" fill="hold">
                                          <p:stCondLst>
                                            <p:cond delay="1"/>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4"/>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When we asked ourselves the Simplification Questions about our activities at home, what did we find? Which things will we approach differently or spend less time on?</a:t>
            </a:r>
            <a:endParaRPr/>
          </a:p>
        </p:txBody>
      </p:sp>
      <p:sp>
        <p:nvSpPr>
          <p:cNvPr id="84" name="Google Shape;84;p4"/>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85" name="Google Shape;85;p4"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86" name="Google Shape;86;p4"/>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7" name="Google Shape;87;p4"/>
          <p:cNvSpPr txBox="1"/>
          <p:nvPr/>
        </p:nvSpPr>
        <p:spPr>
          <a:xfrm>
            <a:off x="15608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8" name="Google Shape;88;p4"/>
          <p:cNvSpPr txBox="1"/>
          <p:nvPr/>
        </p:nvSpPr>
        <p:spPr>
          <a:xfrm>
            <a:off x="168027"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9;p4"/>
          <p:cNvSpPr txBox="1"/>
          <p:nvPr/>
        </p:nvSpPr>
        <p:spPr>
          <a:xfrm>
            <a:off x="168786"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0" name="Google Shape;90;p4"/>
          <p:cNvSpPr txBox="1"/>
          <p:nvPr/>
        </p:nvSpPr>
        <p:spPr>
          <a:xfrm>
            <a:off x="168027"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1" name="Google Shape;91;p4"/>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2" name="Google Shape;92;p4"/>
          <p:cNvSpPr txBox="1"/>
          <p:nvPr/>
        </p:nvSpPr>
        <p:spPr>
          <a:xfrm>
            <a:off x="168027"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3" name="Google Shape;93;p4"/>
          <p:cNvSpPr txBox="1"/>
          <p:nvPr/>
        </p:nvSpPr>
        <p:spPr>
          <a:xfrm>
            <a:off x="168027"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4" name="Google Shape;94;p4"/>
          <p:cNvSpPr txBox="1"/>
          <p:nvPr/>
        </p:nvSpPr>
        <p:spPr>
          <a:xfrm>
            <a:off x="179967" y="192414"/>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5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5" name="Google Shape;95;p4"/>
          <p:cNvSpPr txBox="1"/>
          <p:nvPr/>
        </p:nvSpPr>
        <p:spPr>
          <a:xfrm>
            <a:off x="179967" y="214235"/>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96" name="Google Shape;96;p4"/>
          <p:cNvSpPr/>
          <p:nvPr/>
        </p:nvSpPr>
        <p:spPr>
          <a:xfrm>
            <a:off x="291966"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96"/>
                                        </p:tgtEl>
                                        <p:attrNameLst>
                                          <p:attrName>ppt_y</p:attrName>
                                        </p:attrNameLst>
                                      </p:cBhvr>
                                      <p:tavLst>
                                        <p:tav tm="0">
                                          <p:val>
                                            <p:strVal val="#ppt_y"/>
                                          </p:val>
                                        </p:tav>
                                        <p:tav tm="100000">
                                          <p:val>
                                            <p:strVal val="#ppt_y+1"/>
                                          </p:val>
                                        </p:tav>
                                      </p:tavLst>
                                    </p:anim>
                                    <p:set>
                                      <p:cBhvr>
                                        <p:cTn id="7" dur="1" fill="hold">
                                          <p:stCondLst>
                                            <p:cond delay="5000"/>
                                          </p:stCondLst>
                                        </p:cTn>
                                        <p:tgtEl>
                                          <p:spTgt spid="96"/>
                                        </p:tgtEl>
                                        <p:attrNameLst>
                                          <p:attrName>style.visibility</p:attrName>
                                        </p:attrNameLst>
                                      </p:cBhvr>
                                      <p:to>
                                        <p:strVal val="hidden"/>
                                      </p:to>
                                    </p:set>
                                  </p:childTnLst>
                                </p:cTn>
                              </p:par>
                              <p:par>
                                <p:cTn id="8" presetID="1" presetClass="exit" presetSubtype="0" fill="hold" nodeType="withEffect">
                                  <p:stCondLst>
                                    <p:cond delay="59900"/>
                                  </p:stCondLst>
                                  <p:childTnLst>
                                    <p:set>
                                      <p:cBhvr>
                                        <p:cTn id="9" dur="1" fill="hold">
                                          <p:stCondLst>
                                            <p:cond delay="1"/>
                                          </p:stCondLst>
                                        </p:cTn>
                                        <p:tgtEl>
                                          <p:spTgt spid="95"/>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94"/>
                                        </p:tgtEl>
                                        <p:attrNameLst>
                                          <p:attrName>style.visibility</p:attrName>
                                        </p:attrNameLst>
                                      </p:cBhvr>
                                      <p:to>
                                        <p:strVal val="hidden"/>
                                      </p:to>
                                    </p:set>
                                  </p:childTnLst>
                                </p:cTn>
                              </p:par>
                              <p:par>
                                <p:cTn id="12" presetID="1" presetClass="exit" presetSubtype="0" fill="hold" nodeType="withEffect">
                                  <p:stCondLst>
                                    <p:cond delay="180300"/>
                                  </p:stCondLst>
                                  <p:childTnLst>
                                    <p:set>
                                      <p:cBhvr>
                                        <p:cTn id="13" dur="1" fill="hold">
                                          <p:stCondLst>
                                            <p:cond delay="1"/>
                                          </p:stCondLst>
                                        </p:cTn>
                                        <p:tgtEl>
                                          <p:spTgt spid="93"/>
                                        </p:tgtEl>
                                        <p:attrNameLst>
                                          <p:attrName>style.visibility</p:attrName>
                                        </p:attrNameLst>
                                      </p:cBhvr>
                                      <p:to>
                                        <p:strVal val="hidden"/>
                                      </p:to>
                                    </p:set>
                                  </p:childTnLst>
                                </p:cTn>
                              </p:par>
                              <p:par>
                                <p:cTn id="14" presetID="1" presetClass="exit" presetSubtype="0" fill="hold" nodeType="withEffect">
                                  <p:stCondLst>
                                    <p:cond delay="240500"/>
                                  </p:stCondLst>
                                  <p:childTnLst>
                                    <p:set>
                                      <p:cBhvr>
                                        <p:cTn id="15" dur="1" fill="hold">
                                          <p:stCondLst>
                                            <p:cond delay="1"/>
                                          </p:stCondLst>
                                        </p:cTn>
                                        <p:tgtEl>
                                          <p:spTgt spid="92"/>
                                        </p:tgtEl>
                                        <p:attrNameLst>
                                          <p:attrName>style.visibility</p:attrName>
                                        </p:attrNameLst>
                                      </p:cBhvr>
                                      <p:to>
                                        <p:strVal val="hidden"/>
                                      </p:to>
                                    </p:set>
                                  </p:childTnLst>
                                </p:cTn>
                              </p:par>
                              <p:par>
                                <p:cTn id="16" presetID="1" presetClass="exit" presetSubtype="0" fill="hold" nodeType="withEffect">
                                  <p:stCondLst>
                                    <p:cond delay="301000"/>
                                  </p:stCondLst>
                                  <p:childTnLst>
                                    <p:set>
                                      <p:cBhvr>
                                        <p:cTn id="17" dur="1" fill="hold">
                                          <p:stCondLst>
                                            <p:cond delay="1"/>
                                          </p:stCondLst>
                                        </p:cTn>
                                        <p:tgtEl>
                                          <p:spTgt spid="91"/>
                                        </p:tgtEl>
                                        <p:attrNameLst>
                                          <p:attrName>style.visibility</p:attrName>
                                        </p:attrNameLst>
                                      </p:cBhvr>
                                      <p:to>
                                        <p:strVal val="hidden"/>
                                      </p:to>
                                    </p:set>
                                  </p:childTnLst>
                                </p:cTn>
                              </p:par>
                              <p:par>
                                <p:cTn id="18" presetID="1" presetClass="exit" presetSubtype="0" fill="hold" nodeType="withEffect">
                                  <p:stCondLst>
                                    <p:cond delay="329400"/>
                                  </p:stCondLst>
                                  <p:childTnLst>
                                    <p:set>
                                      <p:cBhvr>
                                        <p:cTn id="19" dur="1" fill="hold">
                                          <p:stCondLst>
                                            <p:cond delay="1"/>
                                          </p:stCondLst>
                                        </p:cTn>
                                        <p:tgtEl>
                                          <p:spTgt spid="90"/>
                                        </p:tgtEl>
                                        <p:attrNameLst>
                                          <p:attrName>style.visibility</p:attrName>
                                        </p:attrNameLst>
                                      </p:cBhvr>
                                      <p:to>
                                        <p:strVal val="hidden"/>
                                      </p:to>
                                    </p:set>
                                  </p:childTnLst>
                                </p:cTn>
                              </p:par>
                              <p:par>
                                <p:cTn id="20" presetID="1" presetClass="exit" presetSubtype="0" fill="hold" nodeType="withEffect">
                                  <p:stCondLst>
                                    <p:cond delay="349500"/>
                                  </p:stCondLst>
                                  <p:childTnLst>
                                    <p:set>
                                      <p:cBhvr>
                                        <p:cTn id="21" dur="1" fill="hold">
                                          <p:stCondLst>
                                            <p:cond delay="1"/>
                                          </p:stCondLst>
                                        </p:cTn>
                                        <p:tgtEl>
                                          <p:spTgt spid="89"/>
                                        </p:tgtEl>
                                        <p:attrNameLst>
                                          <p:attrName>style.visibility</p:attrName>
                                        </p:attrNameLst>
                                      </p:cBhvr>
                                      <p:to>
                                        <p:strVal val="hidden"/>
                                      </p:to>
                                    </p:set>
                                  </p:childTnLst>
                                </p:cTn>
                              </p:par>
                              <p:par>
                                <p:cTn id="22" presetID="1" presetClass="exit" presetSubtype="0" fill="hold" nodeType="withEffect">
                                  <p:stCondLst>
                                    <p:cond delay="358800"/>
                                  </p:stCondLst>
                                  <p:childTnLst>
                                    <p:set>
                                      <p:cBhvr>
                                        <p:cTn id="23" dur="1" fill="hold">
                                          <p:stCondLst>
                                            <p:cond delay="1"/>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5"/>
          <p:cNvSpPr txBox="1">
            <a:spLocks noGrp="1"/>
          </p:cNvSpPr>
          <p:nvPr>
            <p:ph type="body" idx="1"/>
          </p:nvPr>
        </p:nvSpPr>
        <p:spPr>
          <a:xfrm>
            <a:off x="3748139" y="2605125"/>
            <a:ext cx="6832775" cy="3504036"/>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a:solidFill>
                  <a:schemeClr val="dk1"/>
                </a:solidFill>
                <a:latin typeface="Arial"/>
                <a:ea typeface="Arial"/>
                <a:cs typeface="Arial"/>
                <a:sym typeface="Arial"/>
              </a:rPr>
              <a:t>How can we support each other as we all try to create more white space at home?</a:t>
            </a:r>
            <a:endParaRPr sz="2400">
              <a:solidFill>
                <a:srgbClr val="7F7F7F"/>
              </a:solidFill>
              <a:latin typeface="Arial"/>
              <a:ea typeface="Arial"/>
              <a:cs typeface="Arial"/>
              <a:sym typeface="Arial"/>
            </a:endParaRPr>
          </a:p>
        </p:txBody>
      </p:sp>
      <p:sp>
        <p:nvSpPr>
          <p:cNvPr id="103" name="Google Shape;103;p5"/>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04" name="Google Shape;104;p5"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05" name="Google Shape;105;p5"/>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06" name="Google Shape;106;p5"/>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7" name="Google Shape;107;p5"/>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8" name="Google Shape;108;p5"/>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9" name="Google Shape;109;p5"/>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0" name="Google Shape;110;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1" name="Google Shape;111;p5"/>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2" name="Google Shape;112;p5"/>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4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13" name="Google Shape;113;p5"/>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13"/>
                                        </p:tgtEl>
                                        <p:attrNameLst>
                                          <p:attrName>ppt_y</p:attrName>
                                        </p:attrNameLst>
                                      </p:cBhvr>
                                      <p:tavLst>
                                        <p:tav tm="0">
                                          <p:val>
                                            <p:strVal val="#ppt_y"/>
                                          </p:val>
                                        </p:tav>
                                        <p:tav tm="100000">
                                          <p:val>
                                            <p:strVal val="#ppt_y+1"/>
                                          </p:val>
                                        </p:tav>
                                      </p:tavLst>
                                    </p:anim>
                                    <p:set>
                                      <p:cBhvr>
                                        <p:cTn id="7" dur="1" fill="hold">
                                          <p:stCondLst>
                                            <p:cond delay="5000"/>
                                          </p:stCondLst>
                                        </p:cTn>
                                        <p:tgtEl>
                                          <p:spTgt spid="113"/>
                                        </p:tgtEl>
                                        <p:attrNameLst>
                                          <p:attrName>style.visibility</p:attrName>
                                        </p:attrNameLst>
                                      </p:cBhvr>
                                      <p:to>
                                        <p:strVal val="hidden"/>
                                      </p:to>
                                    </p:set>
                                  </p:childTnLst>
                                </p:cTn>
                              </p:par>
                              <p:par>
                                <p:cTn id="8" presetID="1" presetClass="exit" presetSubtype="0" fill="hold" nodeType="withEffect">
                                  <p:stCondLst>
                                    <p:cond delay="60000"/>
                                  </p:stCondLst>
                                  <p:childTnLst>
                                    <p:set>
                                      <p:cBhvr>
                                        <p:cTn id="9" dur="1" fill="hold">
                                          <p:stCondLst>
                                            <p:cond delay="1"/>
                                          </p:stCondLst>
                                        </p:cTn>
                                        <p:tgtEl>
                                          <p:spTgt spid="112"/>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11"/>
                                        </p:tgtEl>
                                        <p:attrNameLst>
                                          <p:attrName>style.visibility</p:attrName>
                                        </p:attrNameLst>
                                      </p:cBhvr>
                                      <p:to>
                                        <p:strVal val="hidden"/>
                                      </p:to>
                                    </p:set>
                                  </p:childTnLst>
                                </p:cTn>
                              </p:par>
                              <p:par>
                                <p:cTn id="12" presetID="1" presetClass="exit" presetSubtype="0" fill="hold" nodeType="withEffect">
                                  <p:stCondLst>
                                    <p:cond delay="180000"/>
                                  </p:stCondLst>
                                  <p:childTnLst>
                                    <p:set>
                                      <p:cBhvr>
                                        <p:cTn id="13" dur="1" fill="hold">
                                          <p:stCondLst>
                                            <p:cond delay="1"/>
                                          </p:stCondLst>
                                        </p:cTn>
                                        <p:tgtEl>
                                          <p:spTgt spid="110"/>
                                        </p:tgtEl>
                                        <p:attrNameLst>
                                          <p:attrName>style.visibility</p:attrName>
                                        </p:attrNameLst>
                                      </p:cBhvr>
                                      <p:to>
                                        <p:strVal val="hidden"/>
                                      </p:to>
                                    </p:set>
                                  </p:childTnLst>
                                </p:cTn>
                              </p:par>
                              <p:par>
                                <p:cTn id="14" presetID="1" presetClass="exit" presetSubtype="0" fill="hold" nodeType="withEffect">
                                  <p:stCondLst>
                                    <p:cond delay="210000"/>
                                  </p:stCondLst>
                                  <p:childTnLst>
                                    <p:set>
                                      <p:cBhvr>
                                        <p:cTn id="15" dur="1" fill="hold">
                                          <p:stCondLst>
                                            <p:cond delay="1"/>
                                          </p:stCondLst>
                                        </p:cTn>
                                        <p:tgtEl>
                                          <p:spTgt spid="109"/>
                                        </p:tgtEl>
                                        <p:attrNameLst>
                                          <p:attrName>style.visibility</p:attrName>
                                        </p:attrNameLst>
                                      </p:cBhvr>
                                      <p:to>
                                        <p:strVal val="hidden"/>
                                      </p:to>
                                    </p:set>
                                  </p:childTnLst>
                                </p:cTn>
                              </p:par>
                              <p:par>
                                <p:cTn id="16" presetID="1" presetClass="exit" presetSubtype="0" fill="hold" nodeType="withEffect">
                                  <p:stCondLst>
                                    <p:cond delay="230800"/>
                                  </p:stCondLst>
                                  <p:childTnLst>
                                    <p:set>
                                      <p:cBhvr>
                                        <p:cTn id="17" dur="1" fill="hold">
                                          <p:stCondLst>
                                            <p:cond delay="1"/>
                                          </p:stCondLst>
                                        </p:cTn>
                                        <p:tgtEl>
                                          <p:spTgt spid="108"/>
                                        </p:tgtEl>
                                        <p:attrNameLst>
                                          <p:attrName>style.visibility</p:attrName>
                                        </p:attrNameLst>
                                      </p:cBhvr>
                                      <p:to>
                                        <p:strVal val="hidden"/>
                                      </p:to>
                                    </p:set>
                                  </p:childTnLst>
                                </p:cTn>
                              </p:par>
                              <p:par>
                                <p:cTn id="18" presetID="1" presetClass="exit" presetSubtype="0" fill="hold" nodeType="withEffect">
                                  <p:stCondLst>
                                    <p:cond delay="238800"/>
                                  </p:stCondLst>
                                  <p:childTnLst>
                                    <p:set>
                                      <p:cBhvr>
                                        <p:cTn id="19" dur="1" fill="hold">
                                          <p:stCondLst>
                                            <p:cond delay="1"/>
                                          </p:stCondLst>
                                        </p:cTn>
                                        <p:tgtEl>
                                          <p:spTgt spid="1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6"/>
          <p:cNvSpPr txBox="1">
            <a:spLocks noGrp="1"/>
          </p:cNvSpPr>
          <p:nvPr>
            <p:ph type="body" idx="1"/>
          </p:nvPr>
        </p:nvSpPr>
        <p:spPr>
          <a:xfrm>
            <a:off x="3748139" y="2605124"/>
            <a:ext cx="7404770" cy="3615567"/>
          </a:xfrm>
          <a:prstGeom prst="rect">
            <a:avLst/>
          </a:prstGeom>
          <a:noFill/>
          <a:ln>
            <a:noFill/>
          </a:ln>
        </p:spPr>
        <p:txBody>
          <a:bodyPr spcFirstLastPara="1" wrap="square" lIns="0" tIns="0" rIns="0" bIns="0" anchor="t" anchorCtr="0">
            <a:normAutofit/>
          </a:bodyPr>
          <a:lstStyle/>
          <a:p>
            <a:pPr marL="0" lvl="0" indent="0" algn="l" rtl="0">
              <a:lnSpc>
                <a:spcPct val="150000"/>
              </a:lnSpc>
              <a:spcBef>
                <a:spcPts val="0"/>
              </a:spcBef>
              <a:spcAft>
                <a:spcPts val="0"/>
              </a:spcAft>
              <a:buClr>
                <a:schemeClr val="dk1"/>
              </a:buClr>
              <a:buSzPts val="2400"/>
              <a:buNone/>
            </a:pPr>
            <a:r>
              <a:rPr lang="en-US" sz="2400" i="0" dirty="0">
                <a:solidFill>
                  <a:schemeClr val="dk1"/>
                </a:solidFill>
                <a:latin typeface="Arial"/>
                <a:ea typeface="Arial"/>
                <a:cs typeface="Arial"/>
                <a:sym typeface="Arial"/>
              </a:rPr>
              <a:t>What is one thing our leaders could do to help everyone have more white space at home?</a:t>
            </a:r>
            <a:endParaRPr dirty="0"/>
          </a:p>
        </p:txBody>
      </p:sp>
      <p:sp>
        <p:nvSpPr>
          <p:cNvPr id="120" name="Google Shape;120;p6"/>
          <p:cNvSpPr/>
          <p:nvPr/>
        </p:nvSpPr>
        <p:spPr>
          <a:xfrm>
            <a:off x="3748139" y="1869996"/>
            <a:ext cx="6832775" cy="747561"/>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00"/>
              <a:buFont typeface="Arial"/>
              <a:buNone/>
              <a:tabLst/>
              <a:defRPr/>
            </a:pP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LET’S</a:t>
            </a:r>
            <a:r>
              <a:rPr kumimoji="0" lang="en-US" sz="2800" b="1" i="0" u="none" strike="noStrike" kern="0" cap="none" spc="0" normalizeH="0" baseline="0" noProof="0">
                <a:ln>
                  <a:noFill/>
                </a:ln>
                <a:solidFill>
                  <a:srgbClr val="944823"/>
                </a:solidFill>
                <a:effectLst/>
                <a:uLnTx/>
                <a:uFillTx/>
                <a:latin typeface="Arial"/>
                <a:ea typeface="Arial"/>
                <a:cs typeface="Arial"/>
                <a:sym typeface="Arial"/>
              </a:rPr>
              <a:t> </a:t>
            </a:r>
            <a:r>
              <a:rPr kumimoji="0" lang="en-US" sz="2800" b="1" i="0" u="none" strike="noStrike" kern="0" cap="none" spc="0" normalizeH="0" baseline="0" noProof="0">
                <a:ln>
                  <a:noFill/>
                </a:ln>
                <a:solidFill>
                  <a:srgbClr val="B45527"/>
                </a:solidFill>
                <a:effectLst/>
                <a:uLnTx/>
                <a:uFillTx/>
                <a:latin typeface="Arial"/>
                <a:ea typeface="Arial"/>
                <a:cs typeface="Arial"/>
                <a:sym typeface="Arial"/>
              </a:rPr>
              <a:t>DISCUSS</a:t>
            </a:r>
            <a:endParaRPr kumimoji="0" sz="1800" b="0" i="0" u="none" strike="noStrike" kern="0" cap="none" spc="0" normalizeH="0" baseline="0" noProof="0">
              <a:ln>
                <a:noFill/>
              </a:ln>
              <a:solidFill>
                <a:srgbClr val="B45527"/>
              </a:solidFill>
              <a:effectLst/>
              <a:uLnTx/>
              <a:uFillTx/>
              <a:latin typeface="Arial"/>
              <a:ea typeface="Arial"/>
              <a:cs typeface="Arial"/>
              <a:sym typeface="Arial"/>
            </a:endParaRPr>
          </a:p>
        </p:txBody>
      </p:sp>
      <p:pic>
        <p:nvPicPr>
          <p:cNvPr id="121" name="Google Shape;121;p6" descr="Icon&#10;&#10;Description automatically generated"/>
          <p:cNvPicPr preferRelativeResize="0"/>
          <p:nvPr/>
        </p:nvPicPr>
        <p:blipFill rotWithShape="1">
          <a:blip r:embed="rId3">
            <a:alphaModFix/>
          </a:blip>
          <a:srcRect/>
          <a:stretch/>
        </p:blipFill>
        <p:spPr>
          <a:xfrm>
            <a:off x="3028991" y="1830510"/>
            <a:ext cx="510134" cy="510134"/>
          </a:xfrm>
          <a:prstGeom prst="rect">
            <a:avLst/>
          </a:prstGeom>
          <a:noFill/>
          <a:ln>
            <a:noFill/>
          </a:ln>
        </p:spPr>
      </p:pic>
      <p:sp>
        <p:nvSpPr>
          <p:cNvPr id="122" name="Google Shape;122;p6"/>
          <p:cNvSpPr/>
          <p:nvPr/>
        </p:nvSpPr>
        <p:spPr>
          <a:xfrm>
            <a:off x="-876" y="8436"/>
            <a:ext cx="1806230" cy="6857999"/>
          </a:xfrm>
          <a:prstGeom prst="rect">
            <a:avLst/>
          </a:prstGeom>
          <a:solidFill>
            <a:schemeClr val="lt1"/>
          </a:solidFill>
          <a:ln w="2857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23" name="Google Shape;123;p6"/>
          <p:cNvSpPr txBox="1"/>
          <p:nvPr/>
        </p:nvSpPr>
        <p:spPr>
          <a:xfrm>
            <a:off x="14045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Next!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4" name="Google Shape;124;p6"/>
          <p:cNvSpPr txBox="1"/>
          <p:nvPr/>
        </p:nvSpPr>
        <p:spPr>
          <a:xfrm>
            <a:off x="152394" y="181559"/>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10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5" name="Google Shape;125;p6"/>
          <p:cNvSpPr txBox="1"/>
          <p:nvPr/>
        </p:nvSpPr>
        <p:spPr>
          <a:xfrm>
            <a:off x="153153"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6" name="Google Shape;126;p6"/>
          <p:cNvSpPr txBox="1"/>
          <p:nvPr/>
        </p:nvSpPr>
        <p:spPr>
          <a:xfrm>
            <a:off x="152394" y="18492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60 seconds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7" name="Google Shape;127;p6"/>
          <p:cNvSpPr txBox="1"/>
          <p:nvPr/>
        </p:nvSpPr>
        <p:spPr>
          <a:xfrm>
            <a:off x="152394" y="170593"/>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2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8" name="Google Shape;128;p6"/>
          <p:cNvSpPr txBox="1"/>
          <p:nvPr/>
        </p:nvSpPr>
        <p:spPr>
          <a:xfrm>
            <a:off x="152394" y="177758"/>
            <a:ext cx="1474574"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Time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Remaining:</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000000"/>
                </a:solidFill>
                <a:effectLst/>
                <a:uLnTx/>
                <a:uFillTx/>
                <a:latin typeface="Arial Narrow"/>
                <a:ea typeface="Arial Narrow"/>
                <a:cs typeface="Arial Narrow"/>
                <a:sym typeface="Arial Narrow"/>
              </a:rPr>
              <a:t>3 Minutes</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9" name="Google Shape;129;p6"/>
          <p:cNvSpPr/>
          <p:nvPr/>
        </p:nvSpPr>
        <p:spPr>
          <a:xfrm>
            <a:off x="276333" y="1233316"/>
            <a:ext cx="1250576" cy="5635593"/>
          </a:xfrm>
          <a:prstGeom prst="rect">
            <a:avLst/>
          </a:prstGeom>
          <a:solidFill>
            <a:srgbClr val="B45527"/>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B45527"/>
              </a:solidFill>
              <a:effectLst/>
              <a:uLnTx/>
              <a:uFillTx/>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xit" presetSubtype="4" fill="hold" nodeType="withEffect">
                                  <p:stCondLst>
                                    <p:cond delay="0"/>
                                  </p:stCondLst>
                                  <p:childTnLst>
                                    <p:anim calcmode="lin" valueType="num">
                                      <p:cBhvr additive="base">
                                        <p:cTn id="6" dur="5000"/>
                                        <p:tgtEl>
                                          <p:spTgt spid="129"/>
                                        </p:tgtEl>
                                        <p:attrNameLst>
                                          <p:attrName>ppt_y</p:attrName>
                                        </p:attrNameLst>
                                      </p:cBhvr>
                                      <p:tavLst>
                                        <p:tav tm="0">
                                          <p:val>
                                            <p:strVal val="#ppt_y"/>
                                          </p:val>
                                        </p:tav>
                                        <p:tav tm="100000">
                                          <p:val>
                                            <p:strVal val="#ppt_y+1"/>
                                          </p:val>
                                        </p:tav>
                                      </p:tavLst>
                                    </p:anim>
                                    <p:set>
                                      <p:cBhvr>
                                        <p:cTn id="7" dur="1" fill="hold">
                                          <p:stCondLst>
                                            <p:cond delay="5000"/>
                                          </p:stCondLst>
                                        </p:cTn>
                                        <p:tgtEl>
                                          <p:spTgt spid="129"/>
                                        </p:tgtEl>
                                        <p:attrNameLst>
                                          <p:attrName>style.visibility</p:attrName>
                                        </p:attrNameLst>
                                      </p:cBhvr>
                                      <p:to>
                                        <p:strVal val="hidden"/>
                                      </p:to>
                                    </p:set>
                                  </p:childTnLst>
                                </p:cTn>
                              </p:par>
                              <p:par>
                                <p:cTn id="8" presetID="1" presetClass="exit" presetSubtype="0" fill="hold" nodeType="withEffect">
                                  <p:stCondLst>
                                    <p:cond delay="60400"/>
                                  </p:stCondLst>
                                  <p:childTnLst>
                                    <p:set>
                                      <p:cBhvr>
                                        <p:cTn id="9" dur="1" fill="hold">
                                          <p:stCondLst>
                                            <p:cond delay="1"/>
                                          </p:stCondLst>
                                        </p:cTn>
                                        <p:tgtEl>
                                          <p:spTgt spid="128"/>
                                        </p:tgtEl>
                                        <p:attrNameLst>
                                          <p:attrName>style.visibility</p:attrName>
                                        </p:attrNameLst>
                                      </p:cBhvr>
                                      <p:to>
                                        <p:strVal val="hidden"/>
                                      </p:to>
                                    </p:set>
                                  </p:childTnLst>
                                </p:cTn>
                              </p:par>
                              <p:par>
                                <p:cTn id="10" presetID="1" presetClass="exit" presetSubtype="0" fill="hold" nodeType="withEffect">
                                  <p:stCondLst>
                                    <p:cond delay="120000"/>
                                  </p:stCondLst>
                                  <p:childTnLst>
                                    <p:set>
                                      <p:cBhvr>
                                        <p:cTn id="11" dur="1" fill="hold">
                                          <p:stCondLst>
                                            <p:cond delay="1"/>
                                          </p:stCondLst>
                                        </p:cTn>
                                        <p:tgtEl>
                                          <p:spTgt spid="127"/>
                                        </p:tgtEl>
                                        <p:attrNameLst>
                                          <p:attrName>style.visibility</p:attrName>
                                        </p:attrNameLst>
                                      </p:cBhvr>
                                      <p:to>
                                        <p:strVal val="hidden"/>
                                      </p:to>
                                    </p:set>
                                  </p:childTnLst>
                                </p:cTn>
                              </p:par>
                              <p:par>
                                <p:cTn id="12" presetID="1" presetClass="exit" presetSubtype="0" fill="hold" nodeType="withEffect">
                                  <p:stCondLst>
                                    <p:cond delay="150800"/>
                                  </p:stCondLst>
                                  <p:childTnLst>
                                    <p:set>
                                      <p:cBhvr>
                                        <p:cTn id="13" dur="1" fill="hold">
                                          <p:stCondLst>
                                            <p:cond delay="1"/>
                                          </p:stCondLst>
                                        </p:cTn>
                                        <p:tgtEl>
                                          <p:spTgt spid="126"/>
                                        </p:tgtEl>
                                        <p:attrNameLst>
                                          <p:attrName>style.visibility</p:attrName>
                                        </p:attrNameLst>
                                      </p:cBhvr>
                                      <p:to>
                                        <p:strVal val="hidden"/>
                                      </p:to>
                                    </p:set>
                                  </p:childTnLst>
                                </p:cTn>
                              </p:par>
                              <p:par>
                                <p:cTn id="14" presetID="1" presetClass="exit" presetSubtype="0" fill="hold" nodeType="withEffect">
                                  <p:stCondLst>
                                    <p:cond delay="170000"/>
                                  </p:stCondLst>
                                  <p:childTnLst>
                                    <p:set>
                                      <p:cBhvr>
                                        <p:cTn id="15" dur="1" fill="hold">
                                          <p:stCondLst>
                                            <p:cond delay="1"/>
                                          </p:stCondLst>
                                        </p:cTn>
                                        <p:tgtEl>
                                          <p:spTgt spid="125"/>
                                        </p:tgtEl>
                                        <p:attrNameLst>
                                          <p:attrName>style.visibility</p:attrName>
                                        </p:attrNameLst>
                                      </p:cBhvr>
                                      <p:to>
                                        <p:strVal val="hidden"/>
                                      </p:to>
                                    </p:set>
                                  </p:childTnLst>
                                </p:cTn>
                              </p:par>
                              <p:par>
                                <p:cTn id="16" presetID="1" presetClass="exit" presetSubtype="0" fill="hold" nodeType="withEffect">
                                  <p:stCondLst>
                                    <p:cond delay="178800"/>
                                  </p:stCondLst>
                                  <p:childTnLst>
                                    <p:set>
                                      <p:cBhvr>
                                        <p:cTn id="17" dur="1" fill="hold">
                                          <p:stCondLst>
                                            <p:cond delay="1"/>
                                          </p:stCondLst>
                                        </p:cTn>
                                        <p:tgtEl>
                                          <p:spTgt spid="1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9584</TotalTime>
  <Words>3714</Words>
  <Application>Microsoft Macintosh PowerPoint</Application>
  <PresentationFormat>Widescreen</PresentationFormat>
  <Paragraphs>1334</Paragraphs>
  <Slides>75</Slides>
  <Notes>73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75</vt:i4>
      </vt:variant>
    </vt:vector>
  </HeadingPairs>
  <TitlesOfParts>
    <vt:vector size="82" baseType="lpstr">
      <vt:lpstr>Arial</vt:lpstr>
      <vt:lpstr>Arial Narrow</vt:lpstr>
      <vt:lpstr>Calibri</vt:lpstr>
      <vt:lpstr>Calibri Light</vt:lpstr>
      <vt:lpstr>Office Theme</vt:lpstr>
      <vt:lpstr>1_Office Theme</vt:lpstr>
      <vt:lpstr>2_Office Theme</vt:lpstr>
      <vt:lpstr>PowerPoint Presentation</vt:lpstr>
      <vt:lpstr>This lesson’s goal:</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lpstr>This lesson’s goal:</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Alyssa Vukovic</dc:creator>
  <cp:lastModifiedBy>Jamie Frayer</cp:lastModifiedBy>
  <cp:revision>16</cp:revision>
  <dcterms:created xsi:type="dcterms:W3CDTF">2022-04-14T16:47:48Z</dcterms:created>
  <dcterms:modified xsi:type="dcterms:W3CDTF">2026-04-25T00:05:10Z</dcterms:modified>
</cp:coreProperties>
</file>